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670" r:id="rId5"/>
  </p:sldMasterIdLst>
  <p:notesMasterIdLst>
    <p:notesMasterId r:id="rId18"/>
  </p:notesMasterIdLst>
  <p:sldIdLst>
    <p:sldId id="2147375964" r:id="rId6"/>
    <p:sldId id="2147375955" r:id="rId7"/>
    <p:sldId id="2147375957" r:id="rId8"/>
    <p:sldId id="2147375936" r:id="rId9"/>
    <p:sldId id="2147375947" r:id="rId10"/>
    <p:sldId id="2147375952" r:id="rId11"/>
    <p:sldId id="2147375958" r:id="rId12"/>
    <p:sldId id="2147375959" r:id="rId13"/>
    <p:sldId id="2147375960" r:id="rId14"/>
    <p:sldId id="2147375961" r:id="rId15"/>
    <p:sldId id="2147375962" r:id="rId16"/>
    <p:sldId id="2147375965" r:id="rId17"/>
  </p:sldIdLst>
  <p:sldSz cx="12192000" cy="6858000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anose="020B0603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ska062" initials="" lastIdx="1" clrIdx="0"/>
  <p:cmAuthor id="2" name="mska340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1515"/>
    <a:srgbClr val="ED1A3B"/>
    <a:srgbClr val="F2CFB0"/>
    <a:srgbClr val="218F8B"/>
    <a:srgbClr val="404040"/>
    <a:srgbClr val="FFFF66"/>
    <a:srgbClr val="C6EFEE"/>
    <a:srgbClr val="FFCC00"/>
    <a:srgbClr val="FFCC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38" autoAdjust="0"/>
    <p:restoredTop sz="94660"/>
  </p:normalViewPr>
  <p:slideViewPr>
    <p:cSldViewPr snapToGrid="0">
      <p:cViewPr varScale="1">
        <p:scale>
          <a:sx n="63" d="100"/>
          <a:sy n="63" d="100"/>
        </p:scale>
        <p:origin x="47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511EFA-56D0-4E2F-96A6-73013FBC1CD9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972AF36D-2136-4695-8181-71B07B30996E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rebuchet MS"/>
              <a:ea typeface="+mn-ea"/>
              <a:cs typeface="+mn-cs"/>
            </a:rPr>
            <a:t>Outbound regulations of India</a:t>
          </a:r>
          <a:endParaRPr lang="en-IN" sz="1600" b="1" kern="1200" dirty="0">
            <a:solidFill>
              <a:schemeClr val="tx1"/>
            </a:solidFill>
            <a:latin typeface="Trebuchet MS"/>
            <a:ea typeface="+mn-ea"/>
            <a:cs typeface="+mn-cs"/>
          </a:endParaRPr>
        </a:p>
      </dgm:t>
    </dgm:pt>
    <dgm:pt modelId="{5EE6C193-8CF5-402A-ACEB-C588827B655A}" type="parTrans" cxnId="{2FF3EC78-04CC-44F8-ACDD-B26CB830374D}">
      <dgm:prSet/>
      <dgm:spPr/>
      <dgm:t>
        <a:bodyPr/>
        <a:lstStyle/>
        <a:p>
          <a:endParaRPr lang="en-IN"/>
        </a:p>
      </dgm:t>
    </dgm:pt>
    <dgm:pt modelId="{9317C0D2-F387-497D-AE9F-F2A98C592B50}" type="sibTrans" cxnId="{2FF3EC78-04CC-44F8-ACDD-B26CB830374D}">
      <dgm:prSet/>
      <dgm:spPr/>
      <dgm:t>
        <a:bodyPr/>
        <a:lstStyle/>
        <a:p>
          <a:endParaRPr lang="en-IN"/>
        </a:p>
      </dgm:t>
    </dgm:pt>
    <dgm:pt modelId="{33A742AC-F72F-4040-8F5B-24AC14F84A5A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Type</a:t>
          </a:r>
          <a:r>
            <a:rPr lang="en-US" sz="2000" b="1" baseline="0" dirty="0">
              <a:solidFill>
                <a:schemeClr val="tx1"/>
              </a:solidFill>
            </a:rPr>
            <a:t> of legal setup/operations based on business needs</a:t>
          </a:r>
          <a:endParaRPr lang="en-IN" sz="2000" b="1" dirty="0">
            <a:solidFill>
              <a:schemeClr val="tx1"/>
            </a:solidFill>
          </a:endParaRPr>
        </a:p>
      </dgm:t>
    </dgm:pt>
    <dgm:pt modelId="{F4DF552E-3F47-4052-BD79-DEE71CD216F5}" type="parTrans" cxnId="{AA0F970B-8115-4147-8BAA-066F28C0EC2B}">
      <dgm:prSet/>
      <dgm:spPr/>
      <dgm:t>
        <a:bodyPr/>
        <a:lstStyle/>
        <a:p>
          <a:endParaRPr lang="en-IN"/>
        </a:p>
      </dgm:t>
    </dgm:pt>
    <dgm:pt modelId="{ACAAD0AE-AA23-4094-BCD6-28B70582319E}" type="sibTrans" cxnId="{AA0F970B-8115-4147-8BAA-066F28C0EC2B}">
      <dgm:prSet/>
      <dgm:spPr/>
      <dgm:t>
        <a:bodyPr/>
        <a:lstStyle/>
        <a:p>
          <a:endParaRPr lang="en-IN"/>
        </a:p>
      </dgm:t>
    </dgm:pt>
    <dgm:pt modelId="{EB9184C5-8AB4-4097-8DC3-7DD7EF0EF4B0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Involvement of local Partner</a:t>
          </a:r>
          <a:endParaRPr lang="en-IN" sz="1600" b="1" dirty="0">
            <a:solidFill>
              <a:schemeClr val="tx1"/>
            </a:solidFill>
          </a:endParaRPr>
        </a:p>
      </dgm:t>
    </dgm:pt>
    <dgm:pt modelId="{34A36A5E-0708-455E-92CF-32F8DF8F04CC}" type="parTrans" cxnId="{69B1B649-C517-450D-B8DF-04DC32C8D45C}">
      <dgm:prSet/>
      <dgm:spPr/>
      <dgm:t>
        <a:bodyPr/>
        <a:lstStyle/>
        <a:p>
          <a:endParaRPr lang="en-IN"/>
        </a:p>
      </dgm:t>
    </dgm:pt>
    <dgm:pt modelId="{CF94A351-1B6F-4A57-A2A9-DCA0C29AB97C}" type="sibTrans" cxnId="{69B1B649-C517-450D-B8DF-04DC32C8D45C}">
      <dgm:prSet/>
      <dgm:spPr/>
      <dgm:t>
        <a:bodyPr/>
        <a:lstStyle/>
        <a:p>
          <a:endParaRPr lang="en-IN"/>
        </a:p>
      </dgm:t>
    </dgm:pt>
    <dgm:pt modelId="{0C397CE7-CFA7-499A-81D1-C378D2B630C1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Stability</a:t>
          </a:r>
          <a:r>
            <a:rPr lang="en-US" sz="2000" b="1" baseline="0" dirty="0">
              <a:solidFill>
                <a:schemeClr val="tx1"/>
              </a:solidFill>
            </a:rPr>
            <a:t> of regime / Treaty Protection / BIPA / Repatriation</a:t>
          </a:r>
          <a:endParaRPr lang="en-IN" sz="2000" b="1" dirty="0">
            <a:solidFill>
              <a:schemeClr val="tx1"/>
            </a:solidFill>
          </a:endParaRPr>
        </a:p>
      </dgm:t>
    </dgm:pt>
    <dgm:pt modelId="{AB1F6014-7283-4328-8D87-42941B83716C}" type="parTrans" cxnId="{F7605936-942D-4931-B47C-F84E50EE1DD8}">
      <dgm:prSet/>
      <dgm:spPr/>
      <dgm:t>
        <a:bodyPr/>
        <a:lstStyle/>
        <a:p>
          <a:endParaRPr lang="en-IN"/>
        </a:p>
      </dgm:t>
    </dgm:pt>
    <dgm:pt modelId="{BAAB6D8F-628C-41E2-BBE3-05A7F8BA8F7C}" type="sibTrans" cxnId="{F7605936-942D-4931-B47C-F84E50EE1DD8}">
      <dgm:prSet/>
      <dgm:spPr/>
      <dgm:t>
        <a:bodyPr/>
        <a:lstStyle/>
        <a:p>
          <a:endParaRPr lang="en-IN"/>
        </a:p>
      </dgm:t>
    </dgm:pt>
    <dgm:pt modelId="{3C452388-592A-4C17-BDFA-2F54CC04F55A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Structure of investment &amp; funding</a:t>
          </a:r>
          <a:endParaRPr lang="en-IN" sz="2000" b="1" dirty="0">
            <a:solidFill>
              <a:schemeClr val="tx1"/>
            </a:solidFill>
          </a:endParaRPr>
        </a:p>
      </dgm:t>
    </dgm:pt>
    <dgm:pt modelId="{AB12F626-6782-4AEC-8193-46F153201FA0}" type="parTrans" cxnId="{4F0109F3-3A30-4E21-8E23-B422AC218D24}">
      <dgm:prSet/>
      <dgm:spPr/>
      <dgm:t>
        <a:bodyPr/>
        <a:lstStyle/>
        <a:p>
          <a:endParaRPr lang="en-IN"/>
        </a:p>
      </dgm:t>
    </dgm:pt>
    <dgm:pt modelId="{C6B9C4B6-75C6-40F7-AC4B-1554700E218F}" type="sibTrans" cxnId="{4F0109F3-3A30-4E21-8E23-B422AC218D24}">
      <dgm:prSet/>
      <dgm:spPr/>
      <dgm:t>
        <a:bodyPr/>
        <a:lstStyle/>
        <a:p>
          <a:endParaRPr lang="en-IN"/>
        </a:p>
      </dgm:t>
    </dgm:pt>
    <dgm:pt modelId="{4A9EAB2D-86A5-4481-B33A-7C9D9E27303A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 err="1">
              <a:solidFill>
                <a:schemeClr val="tx1"/>
              </a:solidFill>
            </a:rPr>
            <a:t>Labour</a:t>
          </a:r>
          <a:r>
            <a:rPr lang="en-US" sz="2000" b="1" dirty="0">
              <a:solidFill>
                <a:schemeClr val="tx1"/>
              </a:solidFill>
            </a:rPr>
            <a:t> Laws / IPR Laws / Contractual Laws</a:t>
          </a:r>
          <a:endParaRPr lang="en-IN" sz="2000" b="1" dirty="0">
            <a:solidFill>
              <a:schemeClr val="tx1"/>
            </a:solidFill>
          </a:endParaRPr>
        </a:p>
      </dgm:t>
    </dgm:pt>
    <dgm:pt modelId="{BC6F385A-0A58-412C-94DA-AE97FF67330D}" type="parTrans" cxnId="{1A85C9EF-6CA3-4ACD-90BA-96CEF63C13DA}">
      <dgm:prSet/>
      <dgm:spPr/>
      <dgm:t>
        <a:bodyPr/>
        <a:lstStyle/>
        <a:p>
          <a:endParaRPr lang="en-IN"/>
        </a:p>
      </dgm:t>
    </dgm:pt>
    <dgm:pt modelId="{383FBE8E-BFFD-4E11-9FBE-DB06F1F717F1}" type="sibTrans" cxnId="{1A85C9EF-6CA3-4ACD-90BA-96CEF63C13DA}">
      <dgm:prSet/>
      <dgm:spPr/>
      <dgm:t>
        <a:bodyPr/>
        <a:lstStyle/>
        <a:p>
          <a:endParaRPr lang="en-IN"/>
        </a:p>
      </dgm:t>
    </dgm:pt>
    <dgm:pt modelId="{04D86F0D-6053-4AD8-B9B4-136595FA7364}" type="pres">
      <dgm:prSet presAssocID="{4C511EFA-56D0-4E2F-96A6-73013FBC1CD9}" presName="Name0" presStyleCnt="0">
        <dgm:presLayoutVars>
          <dgm:chMax val="7"/>
          <dgm:chPref val="7"/>
          <dgm:dir/>
        </dgm:presLayoutVars>
      </dgm:prSet>
      <dgm:spPr/>
    </dgm:pt>
    <dgm:pt modelId="{7E670D07-936E-47FF-9266-366676505273}" type="pres">
      <dgm:prSet presAssocID="{4C511EFA-56D0-4E2F-96A6-73013FBC1CD9}" presName="Name1" presStyleCnt="0"/>
      <dgm:spPr/>
    </dgm:pt>
    <dgm:pt modelId="{19972EE3-FC19-4FD5-AD50-AA4EFE66B1E7}" type="pres">
      <dgm:prSet presAssocID="{4C511EFA-56D0-4E2F-96A6-73013FBC1CD9}" presName="cycle" presStyleCnt="0"/>
      <dgm:spPr/>
    </dgm:pt>
    <dgm:pt modelId="{735C08D7-87B7-43BF-83B2-C0EF7F9925C2}" type="pres">
      <dgm:prSet presAssocID="{4C511EFA-56D0-4E2F-96A6-73013FBC1CD9}" presName="srcNode" presStyleLbl="node1" presStyleIdx="0" presStyleCnt="6"/>
      <dgm:spPr/>
    </dgm:pt>
    <dgm:pt modelId="{0544D1DC-636B-42E5-AAC2-A44026BA6655}" type="pres">
      <dgm:prSet presAssocID="{4C511EFA-56D0-4E2F-96A6-73013FBC1CD9}" presName="conn" presStyleLbl="parChTrans1D2" presStyleIdx="0" presStyleCnt="1"/>
      <dgm:spPr/>
    </dgm:pt>
    <dgm:pt modelId="{36DE077D-A301-40CC-B44B-C33924EBF426}" type="pres">
      <dgm:prSet presAssocID="{4C511EFA-56D0-4E2F-96A6-73013FBC1CD9}" presName="extraNode" presStyleLbl="node1" presStyleIdx="0" presStyleCnt="6"/>
      <dgm:spPr/>
    </dgm:pt>
    <dgm:pt modelId="{76B99147-4491-436C-A587-57BC928D0513}" type="pres">
      <dgm:prSet presAssocID="{4C511EFA-56D0-4E2F-96A6-73013FBC1CD9}" presName="dstNode" presStyleLbl="node1" presStyleIdx="0" presStyleCnt="6"/>
      <dgm:spPr/>
    </dgm:pt>
    <dgm:pt modelId="{A58B8BFD-67BA-4BBB-A0AA-87ECF972553E}" type="pres">
      <dgm:prSet presAssocID="{972AF36D-2136-4695-8181-71B07B30996E}" presName="text_1" presStyleLbl="node1" presStyleIdx="0" presStyleCnt="6" custLinFactNeighborX="36">
        <dgm:presLayoutVars>
          <dgm:bulletEnabled val="1"/>
        </dgm:presLayoutVars>
      </dgm:prSet>
      <dgm:spPr/>
    </dgm:pt>
    <dgm:pt modelId="{449A727B-BDFB-4910-A4B8-2A248D301F23}" type="pres">
      <dgm:prSet presAssocID="{972AF36D-2136-4695-8181-71B07B30996E}" presName="accent_1" presStyleCnt="0"/>
      <dgm:spPr/>
    </dgm:pt>
    <dgm:pt modelId="{BB9C8953-FBC1-43A5-9A1D-0701FDD8F7B1}" type="pres">
      <dgm:prSet presAssocID="{972AF36D-2136-4695-8181-71B07B30996E}" presName="accentRepeatNode" presStyleLbl="solidFgAcc1" presStyleIdx="0" presStyleCnt="6"/>
      <dgm:spPr>
        <a:ln>
          <a:solidFill>
            <a:schemeClr val="tx1"/>
          </a:solidFill>
        </a:ln>
      </dgm:spPr>
    </dgm:pt>
    <dgm:pt modelId="{F245628D-14BC-4EAE-A0DD-78061E3C7A0E}" type="pres">
      <dgm:prSet presAssocID="{33A742AC-F72F-4040-8F5B-24AC14F84A5A}" presName="text_2" presStyleLbl="node1" presStyleIdx="1" presStyleCnt="6">
        <dgm:presLayoutVars>
          <dgm:bulletEnabled val="1"/>
        </dgm:presLayoutVars>
      </dgm:prSet>
      <dgm:spPr/>
    </dgm:pt>
    <dgm:pt modelId="{AE06DBD7-212C-49C9-8C31-285198CAC4FF}" type="pres">
      <dgm:prSet presAssocID="{33A742AC-F72F-4040-8F5B-24AC14F84A5A}" presName="accent_2" presStyleCnt="0"/>
      <dgm:spPr/>
    </dgm:pt>
    <dgm:pt modelId="{E119FE8B-5ACF-47AA-9DE0-14F444BEB571}" type="pres">
      <dgm:prSet presAssocID="{33A742AC-F72F-4040-8F5B-24AC14F84A5A}" presName="accentRepeatNode" presStyleLbl="solidFgAcc1" presStyleIdx="1" presStyleCnt="6"/>
      <dgm:spPr>
        <a:ln>
          <a:solidFill>
            <a:schemeClr val="tx1"/>
          </a:solidFill>
        </a:ln>
      </dgm:spPr>
    </dgm:pt>
    <dgm:pt modelId="{E2F1E8A5-0200-4B6D-B848-95AA55A709EA}" type="pres">
      <dgm:prSet presAssocID="{EB9184C5-8AB4-4097-8DC3-7DD7EF0EF4B0}" presName="text_3" presStyleLbl="node1" presStyleIdx="2" presStyleCnt="6">
        <dgm:presLayoutVars>
          <dgm:bulletEnabled val="1"/>
        </dgm:presLayoutVars>
      </dgm:prSet>
      <dgm:spPr/>
    </dgm:pt>
    <dgm:pt modelId="{E55220D7-9015-4559-B681-9BC281B6F49D}" type="pres">
      <dgm:prSet presAssocID="{EB9184C5-8AB4-4097-8DC3-7DD7EF0EF4B0}" presName="accent_3" presStyleCnt="0"/>
      <dgm:spPr/>
    </dgm:pt>
    <dgm:pt modelId="{1F7775D8-18AA-4681-A8EF-834A6DBB2065}" type="pres">
      <dgm:prSet presAssocID="{EB9184C5-8AB4-4097-8DC3-7DD7EF0EF4B0}" presName="accentRepeatNode" presStyleLbl="solidFgAcc1" presStyleIdx="2" presStyleCnt="6"/>
      <dgm:spPr>
        <a:ln>
          <a:solidFill>
            <a:schemeClr val="tx1"/>
          </a:solidFill>
        </a:ln>
      </dgm:spPr>
    </dgm:pt>
    <dgm:pt modelId="{9B2D64F2-F699-4A94-A7BB-8DAD0733A1E6}" type="pres">
      <dgm:prSet presAssocID="{0C397CE7-CFA7-499A-81D1-C378D2B630C1}" presName="text_4" presStyleLbl="node1" presStyleIdx="3" presStyleCnt="6">
        <dgm:presLayoutVars>
          <dgm:bulletEnabled val="1"/>
        </dgm:presLayoutVars>
      </dgm:prSet>
      <dgm:spPr/>
    </dgm:pt>
    <dgm:pt modelId="{A8C95D88-787C-46C3-A9DF-72D1EF795305}" type="pres">
      <dgm:prSet presAssocID="{0C397CE7-CFA7-499A-81D1-C378D2B630C1}" presName="accent_4" presStyleCnt="0"/>
      <dgm:spPr/>
    </dgm:pt>
    <dgm:pt modelId="{7BC85EB1-5507-48FA-9D0F-9C0D3F7B05EE}" type="pres">
      <dgm:prSet presAssocID="{0C397CE7-CFA7-499A-81D1-C378D2B630C1}" presName="accentRepeatNode" presStyleLbl="solidFgAcc1" presStyleIdx="3" presStyleCnt="6"/>
      <dgm:spPr>
        <a:ln>
          <a:solidFill>
            <a:schemeClr val="tx1"/>
          </a:solidFill>
        </a:ln>
      </dgm:spPr>
    </dgm:pt>
    <dgm:pt modelId="{041F10D5-695D-4505-AD42-10F3B9BF7422}" type="pres">
      <dgm:prSet presAssocID="{3C452388-592A-4C17-BDFA-2F54CC04F55A}" presName="text_5" presStyleLbl="node1" presStyleIdx="4" presStyleCnt="6">
        <dgm:presLayoutVars>
          <dgm:bulletEnabled val="1"/>
        </dgm:presLayoutVars>
      </dgm:prSet>
      <dgm:spPr/>
    </dgm:pt>
    <dgm:pt modelId="{4214B24A-62A2-423C-9D59-F161856111DA}" type="pres">
      <dgm:prSet presAssocID="{3C452388-592A-4C17-BDFA-2F54CC04F55A}" presName="accent_5" presStyleCnt="0"/>
      <dgm:spPr/>
    </dgm:pt>
    <dgm:pt modelId="{B6B9D263-2176-4221-B71A-2A1E5F357C49}" type="pres">
      <dgm:prSet presAssocID="{3C452388-592A-4C17-BDFA-2F54CC04F55A}" presName="accentRepeatNode" presStyleLbl="solidFgAcc1" presStyleIdx="4" presStyleCnt="6"/>
      <dgm:spPr>
        <a:ln>
          <a:solidFill>
            <a:srgbClr val="404040"/>
          </a:solidFill>
        </a:ln>
      </dgm:spPr>
    </dgm:pt>
    <dgm:pt modelId="{2FD432D2-D0AF-44E9-9193-FD0980D04935}" type="pres">
      <dgm:prSet presAssocID="{4A9EAB2D-86A5-4481-B33A-7C9D9E27303A}" presName="text_6" presStyleLbl="node1" presStyleIdx="5" presStyleCnt="6">
        <dgm:presLayoutVars>
          <dgm:bulletEnabled val="1"/>
        </dgm:presLayoutVars>
      </dgm:prSet>
      <dgm:spPr/>
    </dgm:pt>
    <dgm:pt modelId="{1A77AF87-2F0B-4974-9882-D6D25DBF4CD0}" type="pres">
      <dgm:prSet presAssocID="{4A9EAB2D-86A5-4481-B33A-7C9D9E27303A}" presName="accent_6" presStyleCnt="0"/>
      <dgm:spPr/>
    </dgm:pt>
    <dgm:pt modelId="{37B06CB4-9665-4C89-89AF-2348FB46E5DB}" type="pres">
      <dgm:prSet presAssocID="{4A9EAB2D-86A5-4481-B33A-7C9D9E27303A}" presName="accentRepeatNode" presStyleLbl="solidFgAcc1" presStyleIdx="5" presStyleCnt="6"/>
      <dgm:spPr>
        <a:ln>
          <a:solidFill>
            <a:srgbClr val="404040"/>
          </a:solidFill>
        </a:ln>
      </dgm:spPr>
    </dgm:pt>
  </dgm:ptLst>
  <dgm:cxnLst>
    <dgm:cxn modelId="{AA0F970B-8115-4147-8BAA-066F28C0EC2B}" srcId="{4C511EFA-56D0-4E2F-96A6-73013FBC1CD9}" destId="{33A742AC-F72F-4040-8F5B-24AC14F84A5A}" srcOrd="1" destOrd="0" parTransId="{F4DF552E-3F47-4052-BD79-DEE71CD216F5}" sibTransId="{ACAAD0AE-AA23-4094-BCD6-28B70582319E}"/>
    <dgm:cxn modelId="{80B4351D-DD59-47DB-B372-1104E5FE5A09}" type="presOf" srcId="{3C452388-592A-4C17-BDFA-2F54CC04F55A}" destId="{041F10D5-695D-4505-AD42-10F3B9BF7422}" srcOrd="0" destOrd="0" presId="urn:microsoft.com/office/officeart/2008/layout/VerticalCurvedList"/>
    <dgm:cxn modelId="{F3E3422A-B47F-40CA-8782-0109A1A4F07D}" type="presOf" srcId="{972AF36D-2136-4695-8181-71B07B30996E}" destId="{A58B8BFD-67BA-4BBB-A0AA-87ECF972553E}" srcOrd="0" destOrd="0" presId="urn:microsoft.com/office/officeart/2008/layout/VerticalCurvedList"/>
    <dgm:cxn modelId="{F7605936-942D-4931-B47C-F84E50EE1DD8}" srcId="{4C511EFA-56D0-4E2F-96A6-73013FBC1CD9}" destId="{0C397CE7-CFA7-499A-81D1-C378D2B630C1}" srcOrd="3" destOrd="0" parTransId="{AB1F6014-7283-4328-8D87-42941B83716C}" sibTransId="{BAAB6D8F-628C-41E2-BBE3-05A7F8BA8F7C}"/>
    <dgm:cxn modelId="{26C2A336-5B88-4D37-A4BC-7DF8E95AA48C}" type="presOf" srcId="{33A742AC-F72F-4040-8F5B-24AC14F84A5A}" destId="{F245628D-14BC-4EAE-A0DD-78061E3C7A0E}" srcOrd="0" destOrd="0" presId="urn:microsoft.com/office/officeart/2008/layout/VerticalCurvedList"/>
    <dgm:cxn modelId="{E4025F5D-437F-4A5E-A8CC-25A45B99CAB3}" type="presOf" srcId="{9317C0D2-F387-497D-AE9F-F2A98C592B50}" destId="{0544D1DC-636B-42E5-AAC2-A44026BA6655}" srcOrd="0" destOrd="0" presId="urn:microsoft.com/office/officeart/2008/layout/VerticalCurvedList"/>
    <dgm:cxn modelId="{64AD8749-265E-409C-A696-4F71E7A056B0}" type="presOf" srcId="{EB9184C5-8AB4-4097-8DC3-7DD7EF0EF4B0}" destId="{E2F1E8A5-0200-4B6D-B848-95AA55A709EA}" srcOrd="0" destOrd="0" presId="urn:microsoft.com/office/officeart/2008/layout/VerticalCurvedList"/>
    <dgm:cxn modelId="{69B1B649-C517-450D-B8DF-04DC32C8D45C}" srcId="{4C511EFA-56D0-4E2F-96A6-73013FBC1CD9}" destId="{EB9184C5-8AB4-4097-8DC3-7DD7EF0EF4B0}" srcOrd="2" destOrd="0" parTransId="{34A36A5E-0708-455E-92CF-32F8DF8F04CC}" sibTransId="{CF94A351-1B6F-4A57-A2A9-DCA0C29AB97C}"/>
    <dgm:cxn modelId="{2FF3EC78-04CC-44F8-ACDD-B26CB830374D}" srcId="{4C511EFA-56D0-4E2F-96A6-73013FBC1CD9}" destId="{972AF36D-2136-4695-8181-71B07B30996E}" srcOrd="0" destOrd="0" parTransId="{5EE6C193-8CF5-402A-ACEB-C588827B655A}" sibTransId="{9317C0D2-F387-497D-AE9F-F2A98C592B50}"/>
    <dgm:cxn modelId="{BD07EBCB-DAE8-487C-AA60-3A1267DD3163}" type="presOf" srcId="{4C511EFA-56D0-4E2F-96A6-73013FBC1CD9}" destId="{04D86F0D-6053-4AD8-B9B4-136595FA7364}" srcOrd="0" destOrd="0" presId="urn:microsoft.com/office/officeart/2008/layout/VerticalCurvedList"/>
    <dgm:cxn modelId="{5DA30FE8-17EB-4C77-AEF8-AB3B3972E042}" type="presOf" srcId="{0C397CE7-CFA7-499A-81D1-C378D2B630C1}" destId="{9B2D64F2-F699-4A94-A7BB-8DAD0733A1E6}" srcOrd="0" destOrd="0" presId="urn:microsoft.com/office/officeart/2008/layout/VerticalCurvedList"/>
    <dgm:cxn modelId="{1A85C9EF-6CA3-4ACD-90BA-96CEF63C13DA}" srcId="{4C511EFA-56D0-4E2F-96A6-73013FBC1CD9}" destId="{4A9EAB2D-86A5-4481-B33A-7C9D9E27303A}" srcOrd="5" destOrd="0" parTransId="{BC6F385A-0A58-412C-94DA-AE97FF67330D}" sibTransId="{383FBE8E-BFFD-4E11-9FBE-DB06F1F717F1}"/>
    <dgm:cxn modelId="{4F0109F3-3A30-4E21-8E23-B422AC218D24}" srcId="{4C511EFA-56D0-4E2F-96A6-73013FBC1CD9}" destId="{3C452388-592A-4C17-BDFA-2F54CC04F55A}" srcOrd="4" destOrd="0" parTransId="{AB12F626-6782-4AEC-8193-46F153201FA0}" sibTransId="{C6B9C4B6-75C6-40F7-AC4B-1554700E218F}"/>
    <dgm:cxn modelId="{E1288FF9-30E3-4BAB-BFD1-F8E3171C6D9A}" type="presOf" srcId="{4A9EAB2D-86A5-4481-B33A-7C9D9E27303A}" destId="{2FD432D2-D0AF-44E9-9193-FD0980D04935}" srcOrd="0" destOrd="0" presId="urn:microsoft.com/office/officeart/2008/layout/VerticalCurvedList"/>
    <dgm:cxn modelId="{8E77C866-91FB-4EA4-A7E2-85612B97DCE2}" type="presParOf" srcId="{04D86F0D-6053-4AD8-B9B4-136595FA7364}" destId="{7E670D07-936E-47FF-9266-366676505273}" srcOrd="0" destOrd="0" presId="urn:microsoft.com/office/officeart/2008/layout/VerticalCurvedList"/>
    <dgm:cxn modelId="{1D31AA67-CAD9-4471-83A6-78FC9E419B8A}" type="presParOf" srcId="{7E670D07-936E-47FF-9266-366676505273}" destId="{19972EE3-FC19-4FD5-AD50-AA4EFE66B1E7}" srcOrd="0" destOrd="0" presId="urn:microsoft.com/office/officeart/2008/layout/VerticalCurvedList"/>
    <dgm:cxn modelId="{8304DF9B-FA70-4513-B196-8D6884B82519}" type="presParOf" srcId="{19972EE3-FC19-4FD5-AD50-AA4EFE66B1E7}" destId="{735C08D7-87B7-43BF-83B2-C0EF7F9925C2}" srcOrd="0" destOrd="0" presId="urn:microsoft.com/office/officeart/2008/layout/VerticalCurvedList"/>
    <dgm:cxn modelId="{516DFF83-046B-4ADD-8DA4-0CD320BF09A6}" type="presParOf" srcId="{19972EE3-FC19-4FD5-AD50-AA4EFE66B1E7}" destId="{0544D1DC-636B-42E5-AAC2-A44026BA6655}" srcOrd="1" destOrd="0" presId="urn:microsoft.com/office/officeart/2008/layout/VerticalCurvedList"/>
    <dgm:cxn modelId="{EDCF44D6-0307-4A99-AE6F-F54D848CAA5A}" type="presParOf" srcId="{19972EE3-FC19-4FD5-AD50-AA4EFE66B1E7}" destId="{36DE077D-A301-40CC-B44B-C33924EBF426}" srcOrd="2" destOrd="0" presId="urn:microsoft.com/office/officeart/2008/layout/VerticalCurvedList"/>
    <dgm:cxn modelId="{B826F718-326B-4AFC-A609-A7D4D823E489}" type="presParOf" srcId="{19972EE3-FC19-4FD5-AD50-AA4EFE66B1E7}" destId="{76B99147-4491-436C-A587-57BC928D0513}" srcOrd="3" destOrd="0" presId="urn:microsoft.com/office/officeart/2008/layout/VerticalCurvedList"/>
    <dgm:cxn modelId="{3DADDC8A-7BC5-4316-8604-EFDF9DFD953F}" type="presParOf" srcId="{7E670D07-936E-47FF-9266-366676505273}" destId="{A58B8BFD-67BA-4BBB-A0AA-87ECF972553E}" srcOrd="1" destOrd="0" presId="urn:microsoft.com/office/officeart/2008/layout/VerticalCurvedList"/>
    <dgm:cxn modelId="{3EBFEA07-E904-4253-A004-23AEEC90A539}" type="presParOf" srcId="{7E670D07-936E-47FF-9266-366676505273}" destId="{449A727B-BDFB-4910-A4B8-2A248D301F23}" srcOrd="2" destOrd="0" presId="urn:microsoft.com/office/officeart/2008/layout/VerticalCurvedList"/>
    <dgm:cxn modelId="{05D6D95F-6AAD-4038-91DB-53EEC694C222}" type="presParOf" srcId="{449A727B-BDFB-4910-A4B8-2A248D301F23}" destId="{BB9C8953-FBC1-43A5-9A1D-0701FDD8F7B1}" srcOrd="0" destOrd="0" presId="urn:microsoft.com/office/officeart/2008/layout/VerticalCurvedList"/>
    <dgm:cxn modelId="{2234F5C3-CD6B-407A-BB73-F6EC7287506A}" type="presParOf" srcId="{7E670D07-936E-47FF-9266-366676505273}" destId="{F245628D-14BC-4EAE-A0DD-78061E3C7A0E}" srcOrd="3" destOrd="0" presId="urn:microsoft.com/office/officeart/2008/layout/VerticalCurvedList"/>
    <dgm:cxn modelId="{FBF62E35-50BA-460F-8A26-F3911A4199E3}" type="presParOf" srcId="{7E670D07-936E-47FF-9266-366676505273}" destId="{AE06DBD7-212C-49C9-8C31-285198CAC4FF}" srcOrd="4" destOrd="0" presId="urn:microsoft.com/office/officeart/2008/layout/VerticalCurvedList"/>
    <dgm:cxn modelId="{11306032-8A21-4362-8BFD-C8E091BA0AA3}" type="presParOf" srcId="{AE06DBD7-212C-49C9-8C31-285198CAC4FF}" destId="{E119FE8B-5ACF-47AA-9DE0-14F444BEB571}" srcOrd="0" destOrd="0" presId="urn:microsoft.com/office/officeart/2008/layout/VerticalCurvedList"/>
    <dgm:cxn modelId="{A9F2BE2D-FA97-47D0-8C97-76763C7F7DE7}" type="presParOf" srcId="{7E670D07-936E-47FF-9266-366676505273}" destId="{E2F1E8A5-0200-4B6D-B848-95AA55A709EA}" srcOrd="5" destOrd="0" presId="urn:microsoft.com/office/officeart/2008/layout/VerticalCurvedList"/>
    <dgm:cxn modelId="{B2879A3C-1575-43C4-98A3-58A98B6249FB}" type="presParOf" srcId="{7E670D07-936E-47FF-9266-366676505273}" destId="{E55220D7-9015-4559-B681-9BC281B6F49D}" srcOrd="6" destOrd="0" presId="urn:microsoft.com/office/officeart/2008/layout/VerticalCurvedList"/>
    <dgm:cxn modelId="{7764013F-6965-426D-B643-8615C33D5279}" type="presParOf" srcId="{E55220D7-9015-4559-B681-9BC281B6F49D}" destId="{1F7775D8-18AA-4681-A8EF-834A6DBB2065}" srcOrd="0" destOrd="0" presId="urn:microsoft.com/office/officeart/2008/layout/VerticalCurvedList"/>
    <dgm:cxn modelId="{22D88EBA-26DD-49E5-BA5F-3FA851443FE9}" type="presParOf" srcId="{7E670D07-936E-47FF-9266-366676505273}" destId="{9B2D64F2-F699-4A94-A7BB-8DAD0733A1E6}" srcOrd="7" destOrd="0" presId="urn:microsoft.com/office/officeart/2008/layout/VerticalCurvedList"/>
    <dgm:cxn modelId="{10482014-2566-48B9-A625-D55C1B3F1239}" type="presParOf" srcId="{7E670D07-936E-47FF-9266-366676505273}" destId="{A8C95D88-787C-46C3-A9DF-72D1EF795305}" srcOrd="8" destOrd="0" presId="urn:microsoft.com/office/officeart/2008/layout/VerticalCurvedList"/>
    <dgm:cxn modelId="{CE7B8BDF-76DA-4060-A177-2804DE5AA0C4}" type="presParOf" srcId="{A8C95D88-787C-46C3-A9DF-72D1EF795305}" destId="{7BC85EB1-5507-48FA-9D0F-9C0D3F7B05EE}" srcOrd="0" destOrd="0" presId="urn:microsoft.com/office/officeart/2008/layout/VerticalCurvedList"/>
    <dgm:cxn modelId="{F0361AF0-B1F9-4E91-80D5-DB6EAD333CF4}" type="presParOf" srcId="{7E670D07-936E-47FF-9266-366676505273}" destId="{041F10D5-695D-4505-AD42-10F3B9BF7422}" srcOrd="9" destOrd="0" presId="urn:microsoft.com/office/officeart/2008/layout/VerticalCurvedList"/>
    <dgm:cxn modelId="{B4CF4E36-42BD-4B18-BD42-DCFD522E98E4}" type="presParOf" srcId="{7E670D07-936E-47FF-9266-366676505273}" destId="{4214B24A-62A2-423C-9D59-F161856111DA}" srcOrd="10" destOrd="0" presId="urn:microsoft.com/office/officeart/2008/layout/VerticalCurvedList"/>
    <dgm:cxn modelId="{21938542-D3F1-47B3-BF03-01E39D175E0D}" type="presParOf" srcId="{4214B24A-62A2-423C-9D59-F161856111DA}" destId="{B6B9D263-2176-4221-B71A-2A1E5F357C49}" srcOrd="0" destOrd="0" presId="urn:microsoft.com/office/officeart/2008/layout/VerticalCurvedList"/>
    <dgm:cxn modelId="{BD3BF9A8-522F-4CA3-9A8F-0AB994D89345}" type="presParOf" srcId="{7E670D07-936E-47FF-9266-366676505273}" destId="{2FD432D2-D0AF-44E9-9193-FD0980D04935}" srcOrd="11" destOrd="0" presId="urn:microsoft.com/office/officeart/2008/layout/VerticalCurvedList"/>
    <dgm:cxn modelId="{1EA7F686-66E4-4D13-A6FF-C8F37CB658CC}" type="presParOf" srcId="{7E670D07-936E-47FF-9266-366676505273}" destId="{1A77AF87-2F0B-4974-9882-D6D25DBF4CD0}" srcOrd="12" destOrd="0" presId="urn:microsoft.com/office/officeart/2008/layout/VerticalCurvedList"/>
    <dgm:cxn modelId="{38625E0D-11C9-4C6A-9475-7E8C4F2836F1}" type="presParOf" srcId="{1A77AF87-2F0B-4974-9882-D6D25DBF4CD0}" destId="{37B06CB4-9665-4C89-89AF-2348FB46E5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511EFA-56D0-4E2F-96A6-73013FBC1CD9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972AF36D-2136-4695-8181-71B07B30996E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rebuchet MS"/>
              <a:ea typeface="+mn-ea"/>
              <a:cs typeface="+mn-cs"/>
            </a:rPr>
            <a:t>Overseas</a:t>
          </a:r>
          <a:r>
            <a:rPr lang="en-US" sz="2000" b="1" kern="1200" baseline="0" dirty="0">
              <a:solidFill>
                <a:schemeClr val="tx1"/>
              </a:solidFill>
              <a:latin typeface="Trebuchet MS"/>
              <a:ea typeface="+mn-ea"/>
              <a:cs typeface="+mn-cs"/>
            </a:rPr>
            <a:t> investment regulations have been revamped in August 2022 </a:t>
          </a:r>
          <a:endParaRPr lang="en-IN" sz="2000" b="1" kern="1200" dirty="0">
            <a:solidFill>
              <a:schemeClr val="tx1"/>
            </a:solidFill>
            <a:latin typeface="Trebuchet MS"/>
            <a:ea typeface="+mn-ea"/>
            <a:cs typeface="+mn-cs"/>
          </a:endParaRPr>
        </a:p>
      </dgm:t>
    </dgm:pt>
    <dgm:pt modelId="{5EE6C193-8CF5-402A-ACEB-C588827B655A}" type="parTrans" cxnId="{2FF3EC78-04CC-44F8-ACDD-B26CB830374D}">
      <dgm:prSet/>
      <dgm:spPr/>
      <dgm:t>
        <a:bodyPr/>
        <a:lstStyle/>
        <a:p>
          <a:endParaRPr lang="en-IN"/>
        </a:p>
      </dgm:t>
    </dgm:pt>
    <dgm:pt modelId="{9317C0D2-F387-497D-AE9F-F2A98C592B50}" type="sibTrans" cxnId="{2FF3EC78-04CC-44F8-ACDD-B26CB830374D}">
      <dgm:prSet/>
      <dgm:spPr/>
      <dgm:t>
        <a:bodyPr/>
        <a:lstStyle/>
        <a:p>
          <a:endParaRPr lang="en-IN"/>
        </a:p>
      </dgm:t>
    </dgm:pt>
    <dgm:pt modelId="{33A742AC-F72F-4040-8F5B-24AC14F84A5A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ODI Rules and ODI Regulations provide the overall frame work</a:t>
          </a:r>
          <a:endParaRPr lang="en-IN" sz="2000" b="1" dirty="0">
            <a:solidFill>
              <a:schemeClr val="tx1"/>
            </a:solidFill>
          </a:endParaRPr>
        </a:p>
      </dgm:t>
    </dgm:pt>
    <dgm:pt modelId="{F4DF552E-3F47-4052-BD79-DEE71CD216F5}" type="parTrans" cxnId="{AA0F970B-8115-4147-8BAA-066F28C0EC2B}">
      <dgm:prSet/>
      <dgm:spPr/>
      <dgm:t>
        <a:bodyPr/>
        <a:lstStyle/>
        <a:p>
          <a:endParaRPr lang="en-IN"/>
        </a:p>
      </dgm:t>
    </dgm:pt>
    <dgm:pt modelId="{ACAAD0AE-AA23-4094-BCD6-28B70582319E}" type="sibTrans" cxnId="{AA0F970B-8115-4147-8BAA-066F28C0EC2B}">
      <dgm:prSet/>
      <dgm:spPr/>
      <dgm:t>
        <a:bodyPr/>
        <a:lstStyle/>
        <a:p>
          <a:endParaRPr lang="en-IN"/>
        </a:p>
      </dgm:t>
    </dgm:pt>
    <dgm:pt modelId="{EB9184C5-8AB4-4097-8DC3-7DD7EF0EF4B0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Overseas Investment can be under Overseas Direct Investment (ODI), Overseas Portfolio investment or vide debt/financial commitment</a:t>
          </a:r>
          <a:endParaRPr lang="en-IN" sz="2000" b="1" dirty="0">
            <a:solidFill>
              <a:schemeClr val="tx1"/>
            </a:solidFill>
          </a:endParaRPr>
        </a:p>
      </dgm:t>
    </dgm:pt>
    <dgm:pt modelId="{34A36A5E-0708-455E-92CF-32F8DF8F04CC}" type="parTrans" cxnId="{69B1B649-C517-450D-B8DF-04DC32C8D45C}">
      <dgm:prSet/>
      <dgm:spPr/>
      <dgm:t>
        <a:bodyPr/>
        <a:lstStyle/>
        <a:p>
          <a:endParaRPr lang="en-IN"/>
        </a:p>
      </dgm:t>
    </dgm:pt>
    <dgm:pt modelId="{CF94A351-1B6F-4A57-A2A9-DCA0C29AB97C}" type="sibTrans" cxnId="{69B1B649-C517-450D-B8DF-04DC32C8D45C}">
      <dgm:prSet/>
      <dgm:spPr/>
      <dgm:t>
        <a:bodyPr/>
        <a:lstStyle/>
        <a:p>
          <a:endParaRPr lang="en-IN"/>
        </a:p>
      </dgm:t>
    </dgm:pt>
    <dgm:pt modelId="{0C397CE7-CFA7-499A-81D1-C378D2B630C1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ODI</a:t>
          </a:r>
          <a:r>
            <a:rPr lang="en-US" sz="2000" b="1" baseline="0" dirty="0">
              <a:solidFill>
                <a:schemeClr val="tx1"/>
              </a:solidFill>
            </a:rPr>
            <a:t> encompasses investment in equity of a foreign company</a:t>
          </a:r>
          <a:endParaRPr lang="en-IN" sz="2000" b="1" dirty="0">
            <a:solidFill>
              <a:schemeClr val="tx1"/>
            </a:solidFill>
          </a:endParaRPr>
        </a:p>
      </dgm:t>
    </dgm:pt>
    <dgm:pt modelId="{AB1F6014-7283-4328-8D87-42941B83716C}" type="parTrans" cxnId="{F7605936-942D-4931-B47C-F84E50EE1DD8}">
      <dgm:prSet/>
      <dgm:spPr/>
      <dgm:t>
        <a:bodyPr/>
        <a:lstStyle/>
        <a:p>
          <a:endParaRPr lang="en-IN"/>
        </a:p>
      </dgm:t>
    </dgm:pt>
    <dgm:pt modelId="{BAAB6D8F-628C-41E2-BBE3-05A7F8BA8F7C}" type="sibTrans" cxnId="{F7605936-942D-4931-B47C-F84E50EE1DD8}">
      <dgm:prSet/>
      <dgm:spPr/>
      <dgm:t>
        <a:bodyPr/>
        <a:lstStyle/>
        <a:p>
          <a:endParaRPr lang="en-IN"/>
        </a:p>
      </dgm:t>
    </dgm:pt>
    <dgm:pt modelId="{04D86F0D-6053-4AD8-B9B4-136595FA7364}" type="pres">
      <dgm:prSet presAssocID="{4C511EFA-56D0-4E2F-96A6-73013FBC1CD9}" presName="Name0" presStyleCnt="0">
        <dgm:presLayoutVars>
          <dgm:chMax val="7"/>
          <dgm:chPref val="7"/>
          <dgm:dir/>
        </dgm:presLayoutVars>
      </dgm:prSet>
      <dgm:spPr/>
    </dgm:pt>
    <dgm:pt modelId="{7E670D07-936E-47FF-9266-366676505273}" type="pres">
      <dgm:prSet presAssocID="{4C511EFA-56D0-4E2F-96A6-73013FBC1CD9}" presName="Name1" presStyleCnt="0"/>
      <dgm:spPr/>
    </dgm:pt>
    <dgm:pt modelId="{19972EE3-FC19-4FD5-AD50-AA4EFE66B1E7}" type="pres">
      <dgm:prSet presAssocID="{4C511EFA-56D0-4E2F-96A6-73013FBC1CD9}" presName="cycle" presStyleCnt="0"/>
      <dgm:spPr/>
    </dgm:pt>
    <dgm:pt modelId="{735C08D7-87B7-43BF-83B2-C0EF7F9925C2}" type="pres">
      <dgm:prSet presAssocID="{4C511EFA-56D0-4E2F-96A6-73013FBC1CD9}" presName="srcNode" presStyleLbl="node1" presStyleIdx="0" presStyleCnt="4"/>
      <dgm:spPr/>
    </dgm:pt>
    <dgm:pt modelId="{0544D1DC-636B-42E5-AAC2-A44026BA6655}" type="pres">
      <dgm:prSet presAssocID="{4C511EFA-56D0-4E2F-96A6-73013FBC1CD9}" presName="conn" presStyleLbl="parChTrans1D2" presStyleIdx="0" presStyleCnt="1"/>
      <dgm:spPr/>
    </dgm:pt>
    <dgm:pt modelId="{36DE077D-A301-40CC-B44B-C33924EBF426}" type="pres">
      <dgm:prSet presAssocID="{4C511EFA-56D0-4E2F-96A6-73013FBC1CD9}" presName="extraNode" presStyleLbl="node1" presStyleIdx="0" presStyleCnt="4"/>
      <dgm:spPr/>
    </dgm:pt>
    <dgm:pt modelId="{76B99147-4491-436C-A587-57BC928D0513}" type="pres">
      <dgm:prSet presAssocID="{4C511EFA-56D0-4E2F-96A6-73013FBC1CD9}" presName="dstNode" presStyleLbl="node1" presStyleIdx="0" presStyleCnt="4"/>
      <dgm:spPr/>
    </dgm:pt>
    <dgm:pt modelId="{A58B8BFD-67BA-4BBB-A0AA-87ECF972553E}" type="pres">
      <dgm:prSet presAssocID="{972AF36D-2136-4695-8181-71B07B30996E}" presName="text_1" presStyleLbl="node1" presStyleIdx="0" presStyleCnt="4" custLinFactNeighborX="29021">
        <dgm:presLayoutVars>
          <dgm:bulletEnabled val="1"/>
        </dgm:presLayoutVars>
      </dgm:prSet>
      <dgm:spPr/>
    </dgm:pt>
    <dgm:pt modelId="{449A727B-BDFB-4910-A4B8-2A248D301F23}" type="pres">
      <dgm:prSet presAssocID="{972AF36D-2136-4695-8181-71B07B30996E}" presName="accent_1" presStyleCnt="0"/>
      <dgm:spPr/>
    </dgm:pt>
    <dgm:pt modelId="{BB9C8953-FBC1-43A5-9A1D-0701FDD8F7B1}" type="pres">
      <dgm:prSet presAssocID="{972AF36D-2136-4695-8181-71B07B30996E}" presName="accentRepeatNode" presStyleLbl="solidFgAcc1" presStyleIdx="0" presStyleCnt="4"/>
      <dgm:spPr>
        <a:ln>
          <a:solidFill>
            <a:schemeClr val="tx1"/>
          </a:solidFill>
        </a:ln>
      </dgm:spPr>
    </dgm:pt>
    <dgm:pt modelId="{F245628D-14BC-4EAE-A0DD-78061E3C7A0E}" type="pres">
      <dgm:prSet presAssocID="{33A742AC-F72F-4040-8F5B-24AC14F84A5A}" presName="text_2" presStyleLbl="node1" presStyleIdx="1" presStyleCnt="4">
        <dgm:presLayoutVars>
          <dgm:bulletEnabled val="1"/>
        </dgm:presLayoutVars>
      </dgm:prSet>
      <dgm:spPr/>
    </dgm:pt>
    <dgm:pt modelId="{AE06DBD7-212C-49C9-8C31-285198CAC4FF}" type="pres">
      <dgm:prSet presAssocID="{33A742AC-F72F-4040-8F5B-24AC14F84A5A}" presName="accent_2" presStyleCnt="0"/>
      <dgm:spPr/>
    </dgm:pt>
    <dgm:pt modelId="{E119FE8B-5ACF-47AA-9DE0-14F444BEB571}" type="pres">
      <dgm:prSet presAssocID="{33A742AC-F72F-4040-8F5B-24AC14F84A5A}" presName="accentRepeatNode" presStyleLbl="solidFgAcc1" presStyleIdx="1" presStyleCnt="4"/>
      <dgm:spPr>
        <a:ln>
          <a:solidFill>
            <a:schemeClr val="tx1"/>
          </a:solidFill>
        </a:ln>
      </dgm:spPr>
    </dgm:pt>
    <dgm:pt modelId="{E2F1E8A5-0200-4B6D-B848-95AA55A709EA}" type="pres">
      <dgm:prSet presAssocID="{EB9184C5-8AB4-4097-8DC3-7DD7EF0EF4B0}" presName="text_3" presStyleLbl="node1" presStyleIdx="2" presStyleCnt="4">
        <dgm:presLayoutVars>
          <dgm:bulletEnabled val="1"/>
        </dgm:presLayoutVars>
      </dgm:prSet>
      <dgm:spPr/>
    </dgm:pt>
    <dgm:pt modelId="{E55220D7-9015-4559-B681-9BC281B6F49D}" type="pres">
      <dgm:prSet presAssocID="{EB9184C5-8AB4-4097-8DC3-7DD7EF0EF4B0}" presName="accent_3" presStyleCnt="0"/>
      <dgm:spPr/>
    </dgm:pt>
    <dgm:pt modelId="{1F7775D8-18AA-4681-A8EF-834A6DBB2065}" type="pres">
      <dgm:prSet presAssocID="{EB9184C5-8AB4-4097-8DC3-7DD7EF0EF4B0}" presName="accentRepeatNode" presStyleLbl="solidFgAcc1" presStyleIdx="2" presStyleCnt="4"/>
      <dgm:spPr>
        <a:ln>
          <a:solidFill>
            <a:schemeClr val="tx1"/>
          </a:solidFill>
        </a:ln>
      </dgm:spPr>
    </dgm:pt>
    <dgm:pt modelId="{9B2D64F2-F699-4A94-A7BB-8DAD0733A1E6}" type="pres">
      <dgm:prSet presAssocID="{0C397CE7-CFA7-499A-81D1-C378D2B630C1}" presName="text_4" presStyleLbl="node1" presStyleIdx="3" presStyleCnt="4">
        <dgm:presLayoutVars>
          <dgm:bulletEnabled val="1"/>
        </dgm:presLayoutVars>
      </dgm:prSet>
      <dgm:spPr/>
    </dgm:pt>
    <dgm:pt modelId="{A8C95D88-787C-46C3-A9DF-72D1EF795305}" type="pres">
      <dgm:prSet presAssocID="{0C397CE7-CFA7-499A-81D1-C378D2B630C1}" presName="accent_4" presStyleCnt="0"/>
      <dgm:spPr/>
    </dgm:pt>
    <dgm:pt modelId="{7BC85EB1-5507-48FA-9D0F-9C0D3F7B05EE}" type="pres">
      <dgm:prSet presAssocID="{0C397CE7-CFA7-499A-81D1-C378D2B630C1}" presName="accentRepeatNode" presStyleLbl="solidFgAcc1" presStyleIdx="3" presStyleCnt="4"/>
      <dgm:spPr>
        <a:ln>
          <a:solidFill>
            <a:schemeClr val="tx1"/>
          </a:solidFill>
        </a:ln>
      </dgm:spPr>
    </dgm:pt>
  </dgm:ptLst>
  <dgm:cxnLst>
    <dgm:cxn modelId="{AA0F970B-8115-4147-8BAA-066F28C0EC2B}" srcId="{4C511EFA-56D0-4E2F-96A6-73013FBC1CD9}" destId="{33A742AC-F72F-4040-8F5B-24AC14F84A5A}" srcOrd="1" destOrd="0" parTransId="{F4DF552E-3F47-4052-BD79-DEE71CD216F5}" sibTransId="{ACAAD0AE-AA23-4094-BCD6-28B70582319E}"/>
    <dgm:cxn modelId="{F3E3422A-B47F-40CA-8782-0109A1A4F07D}" type="presOf" srcId="{972AF36D-2136-4695-8181-71B07B30996E}" destId="{A58B8BFD-67BA-4BBB-A0AA-87ECF972553E}" srcOrd="0" destOrd="0" presId="urn:microsoft.com/office/officeart/2008/layout/VerticalCurvedList"/>
    <dgm:cxn modelId="{F7605936-942D-4931-B47C-F84E50EE1DD8}" srcId="{4C511EFA-56D0-4E2F-96A6-73013FBC1CD9}" destId="{0C397CE7-CFA7-499A-81D1-C378D2B630C1}" srcOrd="3" destOrd="0" parTransId="{AB1F6014-7283-4328-8D87-42941B83716C}" sibTransId="{BAAB6D8F-628C-41E2-BBE3-05A7F8BA8F7C}"/>
    <dgm:cxn modelId="{26C2A336-5B88-4D37-A4BC-7DF8E95AA48C}" type="presOf" srcId="{33A742AC-F72F-4040-8F5B-24AC14F84A5A}" destId="{F245628D-14BC-4EAE-A0DD-78061E3C7A0E}" srcOrd="0" destOrd="0" presId="urn:microsoft.com/office/officeart/2008/layout/VerticalCurvedList"/>
    <dgm:cxn modelId="{E4025F5D-437F-4A5E-A8CC-25A45B99CAB3}" type="presOf" srcId="{9317C0D2-F387-497D-AE9F-F2A98C592B50}" destId="{0544D1DC-636B-42E5-AAC2-A44026BA6655}" srcOrd="0" destOrd="0" presId="urn:microsoft.com/office/officeart/2008/layout/VerticalCurvedList"/>
    <dgm:cxn modelId="{64AD8749-265E-409C-A696-4F71E7A056B0}" type="presOf" srcId="{EB9184C5-8AB4-4097-8DC3-7DD7EF0EF4B0}" destId="{E2F1E8A5-0200-4B6D-B848-95AA55A709EA}" srcOrd="0" destOrd="0" presId="urn:microsoft.com/office/officeart/2008/layout/VerticalCurvedList"/>
    <dgm:cxn modelId="{69B1B649-C517-450D-B8DF-04DC32C8D45C}" srcId="{4C511EFA-56D0-4E2F-96A6-73013FBC1CD9}" destId="{EB9184C5-8AB4-4097-8DC3-7DD7EF0EF4B0}" srcOrd="2" destOrd="0" parTransId="{34A36A5E-0708-455E-92CF-32F8DF8F04CC}" sibTransId="{CF94A351-1B6F-4A57-A2A9-DCA0C29AB97C}"/>
    <dgm:cxn modelId="{2FF3EC78-04CC-44F8-ACDD-B26CB830374D}" srcId="{4C511EFA-56D0-4E2F-96A6-73013FBC1CD9}" destId="{972AF36D-2136-4695-8181-71B07B30996E}" srcOrd="0" destOrd="0" parTransId="{5EE6C193-8CF5-402A-ACEB-C588827B655A}" sibTransId="{9317C0D2-F387-497D-AE9F-F2A98C592B50}"/>
    <dgm:cxn modelId="{BD07EBCB-DAE8-487C-AA60-3A1267DD3163}" type="presOf" srcId="{4C511EFA-56D0-4E2F-96A6-73013FBC1CD9}" destId="{04D86F0D-6053-4AD8-B9B4-136595FA7364}" srcOrd="0" destOrd="0" presId="urn:microsoft.com/office/officeart/2008/layout/VerticalCurvedList"/>
    <dgm:cxn modelId="{5DA30FE8-17EB-4C77-AEF8-AB3B3972E042}" type="presOf" srcId="{0C397CE7-CFA7-499A-81D1-C378D2B630C1}" destId="{9B2D64F2-F699-4A94-A7BB-8DAD0733A1E6}" srcOrd="0" destOrd="0" presId="urn:microsoft.com/office/officeart/2008/layout/VerticalCurvedList"/>
    <dgm:cxn modelId="{8E77C866-91FB-4EA4-A7E2-85612B97DCE2}" type="presParOf" srcId="{04D86F0D-6053-4AD8-B9B4-136595FA7364}" destId="{7E670D07-936E-47FF-9266-366676505273}" srcOrd="0" destOrd="0" presId="urn:microsoft.com/office/officeart/2008/layout/VerticalCurvedList"/>
    <dgm:cxn modelId="{1D31AA67-CAD9-4471-83A6-78FC9E419B8A}" type="presParOf" srcId="{7E670D07-936E-47FF-9266-366676505273}" destId="{19972EE3-FC19-4FD5-AD50-AA4EFE66B1E7}" srcOrd="0" destOrd="0" presId="urn:microsoft.com/office/officeart/2008/layout/VerticalCurvedList"/>
    <dgm:cxn modelId="{8304DF9B-FA70-4513-B196-8D6884B82519}" type="presParOf" srcId="{19972EE3-FC19-4FD5-AD50-AA4EFE66B1E7}" destId="{735C08D7-87B7-43BF-83B2-C0EF7F9925C2}" srcOrd="0" destOrd="0" presId="urn:microsoft.com/office/officeart/2008/layout/VerticalCurvedList"/>
    <dgm:cxn modelId="{516DFF83-046B-4ADD-8DA4-0CD320BF09A6}" type="presParOf" srcId="{19972EE3-FC19-4FD5-AD50-AA4EFE66B1E7}" destId="{0544D1DC-636B-42E5-AAC2-A44026BA6655}" srcOrd="1" destOrd="0" presId="urn:microsoft.com/office/officeart/2008/layout/VerticalCurvedList"/>
    <dgm:cxn modelId="{EDCF44D6-0307-4A99-AE6F-F54D848CAA5A}" type="presParOf" srcId="{19972EE3-FC19-4FD5-AD50-AA4EFE66B1E7}" destId="{36DE077D-A301-40CC-B44B-C33924EBF426}" srcOrd="2" destOrd="0" presId="urn:microsoft.com/office/officeart/2008/layout/VerticalCurvedList"/>
    <dgm:cxn modelId="{B826F718-326B-4AFC-A609-A7D4D823E489}" type="presParOf" srcId="{19972EE3-FC19-4FD5-AD50-AA4EFE66B1E7}" destId="{76B99147-4491-436C-A587-57BC928D0513}" srcOrd="3" destOrd="0" presId="urn:microsoft.com/office/officeart/2008/layout/VerticalCurvedList"/>
    <dgm:cxn modelId="{3DADDC8A-7BC5-4316-8604-EFDF9DFD953F}" type="presParOf" srcId="{7E670D07-936E-47FF-9266-366676505273}" destId="{A58B8BFD-67BA-4BBB-A0AA-87ECF972553E}" srcOrd="1" destOrd="0" presId="urn:microsoft.com/office/officeart/2008/layout/VerticalCurvedList"/>
    <dgm:cxn modelId="{3EBFEA07-E904-4253-A004-23AEEC90A539}" type="presParOf" srcId="{7E670D07-936E-47FF-9266-366676505273}" destId="{449A727B-BDFB-4910-A4B8-2A248D301F23}" srcOrd="2" destOrd="0" presId="urn:microsoft.com/office/officeart/2008/layout/VerticalCurvedList"/>
    <dgm:cxn modelId="{05D6D95F-6AAD-4038-91DB-53EEC694C222}" type="presParOf" srcId="{449A727B-BDFB-4910-A4B8-2A248D301F23}" destId="{BB9C8953-FBC1-43A5-9A1D-0701FDD8F7B1}" srcOrd="0" destOrd="0" presId="urn:microsoft.com/office/officeart/2008/layout/VerticalCurvedList"/>
    <dgm:cxn modelId="{2234F5C3-CD6B-407A-BB73-F6EC7287506A}" type="presParOf" srcId="{7E670D07-936E-47FF-9266-366676505273}" destId="{F245628D-14BC-4EAE-A0DD-78061E3C7A0E}" srcOrd="3" destOrd="0" presId="urn:microsoft.com/office/officeart/2008/layout/VerticalCurvedList"/>
    <dgm:cxn modelId="{FBF62E35-50BA-460F-8A26-F3911A4199E3}" type="presParOf" srcId="{7E670D07-936E-47FF-9266-366676505273}" destId="{AE06DBD7-212C-49C9-8C31-285198CAC4FF}" srcOrd="4" destOrd="0" presId="urn:microsoft.com/office/officeart/2008/layout/VerticalCurvedList"/>
    <dgm:cxn modelId="{11306032-8A21-4362-8BFD-C8E091BA0AA3}" type="presParOf" srcId="{AE06DBD7-212C-49C9-8C31-285198CAC4FF}" destId="{E119FE8B-5ACF-47AA-9DE0-14F444BEB571}" srcOrd="0" destOrd="0" presId="urn:microsoft.com/office/officeart/2008/layout/VerticalCurvedList"/>
    <dgm:cxn modelId="{A9F2BE2D-FA97-47D0-8C97-76763C7F7DE7}" type="presParOf" srcId="{7E670D07-936E-47FF-9266-366676505273}" destId="{E2F1E8A5-0200-4B6D-B848-95AA55A709EA}" srcOrd="5" destOrd="0" presId="urn:microsoft.com/office/officeart/2008/layout/VerticalCurvedList"/>
    <dgm:cxn modelId="{B2879A3C-1575-43C4-98A3-58A98B6249FB}" type="presParOf" srcId="{7E670D07-936E-47FF-9266-366676505273}" destId="{E55220D7-9015-4559-B681-9BC281B6F49D}" srcOrd="6" destOrd="0" presId="urn:microsoft.com/office/officeart/2008/layout/VerticalCurvedList"/>
    <dgm:cxn modelId="{7764013F-6965-426D-B643-8615C33D5279}" type="presParOf" srcId="{E55220D7-9015-4559-B681-9BC281B6F49D}" destId="{1F7775D8-18AA-4681-A8EF-834A6DBB2065}" srcOrd="0" destOrd="0" presId="urn:microsoft.com/office/officeart/2008/layout/VerticalCurvedList"/>
    <dgm:cxn modelId="{22D88EBA-26DD-49E5-BA5F-3FA851443FE9}" type="presParOf" srcId="{7E670D07-936E-47FF-9266-366676505273}" destId="{9B2D64F2-F699-4A94-A7BB-8DAD0733A1E6}" srcOrd="7" destOrd="0" presId="urn:microsoft.com/office/officeart/2008/layout/VerticalCurvedList"/>
    <dgm:cxn modelId="{10482014-2566-48B9-A625-D55C1B3F1239}" type="presParOf" srcId="{7E670D07-936E-47FF-9266-366676505273}" destId="{A8C95D88-787C-46C3-A9DF-72D1EF795305}" srcOrd="8" destOrd="0" presId="urn:microsoft.com/office/officeart/2008/layout/VerticalCurvedList"/>
    <dgm:cxn modelId="{CE7B8BDF-76DA-4060-A177-2804DE5AA0C4}" type="presParOf" srcId="{A8C95D88-787C-46C3-A9DF-72D1EF795305}" destId="{7BC85EB1-5507-48FA-9D0F-9C0D3F7B05E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511EFA-56D0-4E2F-96A6-73013FBC1CD9}" type="doc">
      <dgm:prSet loTypeId="urn:microsoft.com/office/officeart/2008/layout/VerticalCurvedList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IN"/>
        </a:p>
      </dgm:t>
    </dgm:pt>
    <dgm:pt modelId="{972AF36D-2136-4695-8181-71B07B30996E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rebuchet MS"/>
              <a:ea typeface="+mn-ea"/>
              <a:cs typeface="+mn-cs"/>
            </a:rPr>
            <a:t>Jurisdiction involved and nature of operations/incomes</a:t>
          </a:r>
          <a:endParaRPr lang="en-IN" sz="1600" b="1" kern="1200" dirty="0">
            <a:solidFill>
              <a:schemeClr val="tx1"/>
            </a:solidFill>
            <a:latin typeface="Trebuchet MS"/>
            <a:ea typeface="+mn-ea"/>
            <a:cs typeface="+mn-cs"/>
          </a:endParaRPr>
        </a:p>
      </dgm:t>
    </dgm:pt>
    <dgm:pt modelId="{5EE6C193-8CF5-402A-ACEB-C588827B655A}" type="parTrans" cxnId="{2FF3EC78-04CC-44F8-ACDD-B26CB830374D}">
      <dgm:prSet/>
      <dgm:spPr/>
      <dgm:t>
        <a:bodyPr/>
        <a:lstStyle/>
        <a:p>
          <a:endParaRPr lang="en-IN"/>
        </a:p>
      </dgm:t>
    </dgm:pt>
    <dgm:pt modelId="{9317C0D2-F387-497D-AE9F-F2A98C592B50}" type="sibTrans" cxnId="{2FF3EC78-04CC-44F8-ACDD-B26CB830374D}">
      <dgm:prSet/>
      <dgm:spPr/>
      <dgm:t>
        <a:bodyPr/>
        <a:lstStyle/>
        <a:p>
          <a:endParaRPr lang="en-IN"/>
        </a:p>
      </dgm:t>
    </dgm:pt>
    <dgm:pt modelId="{33A742AC-F72F-4040-8F5B-24AC14F84A5A}">
      <dgm:prSet phldrT="[Text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Source and type of funding</a:t>
          </a:r>
          <a:endParaRPr lang="en-IN" sz="2000" b="1" dirty="0">
            <a:solidFill>
              <a:schemeClr val="tx1"/>
            </a:solidFill>
          </a:endParaRPr>
        </a:p>
      </dgm:t>
    </dgm:pt>
    <dgm:pt modelId="{F4DF552E-3F47-4052-BD79-DEE71CD216F5}" type="parTrans" cxnId="{AA0F970B-8115-4147-8BAA-066F28C0EC2B}">
      <dgm:prSet/>
      <dgm:spPr/>
      <dgm:t>
        <a:bodyPr/>
        <a:lstStyle/>
        <a:p>
          <a:endParaRPr lang="en-IN"/>
        </a:p>
      </dgm:t>
    </dgm:pt>
    <dgm:pt modelId="{ACAAD0AE-AA23-4094-BCD6-28B70582319E}" type="sibTrans" cxnId="{AA0F970B-8115-4147-8BAA-066F28C0EC2B}">
      <dgm:prSet/>
      <dgm:spPr/>
      <dgm:t>
        <a:bodyPr/>
        <a:lstStyle/>
        <a:p>
          <a:endParaRPr lang="en-IN"/>
        </a:p>
      </dgm:t>
    </dgm:pt>
    <dgm:pt modelId="{EB9184C5-8AB4-4097-8DC3-7DD7EF0EF4B0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Need to repatriate funds back to India</a:t>
          </a:r>
          <a:endParaRPr lang="en-IN" sz="1600" b="1" dirty="0">
            <a:solidFill>
              <a:schemeClr val="tx1"/>
            </a:solidFill>
          </a:endParaRPr>
        </a:p>
      </dgm:t>
    </dgm:pt>
    <dgm:pt modelId="{34A36A5E-0708-455E-92CF-32F8DF8F04CC}" type="parTrans" cxnId="{69B1B649-C517-450D-B8DF-04DC32C8D45C}">
      <dgm:prSet/>
      <dgm:spPr/>
      <dgm:t>
        <a:bodyPr/>
        <a:lstStyle/>
        <a:p>
          <a:endParaRPr lang="en-IN"/>
        </a:p>
      </dgm:t>
    </dgm:pt>
    <dgm:pt modelId="{CF94A351-1B6F-4A57-A2A9-DCA0C29AB97C}" type="sibTrans" cxnId="{69B1B649-C517-450D-B8DF-04DC32C8D45C}">
      <dgm:prSet/>
      <dgm:spPr/>
      <dgm:t>
        <a:bodyPr/>
        <a:lstStyle/>
        <a:p>
          <a:endParaRPr lang="en-IN"/>
        </a:p>
      </dgm:t>
    </dgm:pt>
    <dgm:pt modelId="{0C397CE7-CFA7-499A-81D1-C378D2B630C1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Business objectives &amp; future investments</a:t>
          </a:r>
          <a:endParaRPr lang="en-IN" sz="2000" b="1" dirty="0">
            <a:solidFill>
              <a:schemeClr val="tx1"/>
            </a:solidFill>
          </a:endParaRPr>
        </a:p>
      </dgm:t>
    </dgm:pt>
    <dgm:pt modelId="{AB1F6014-7283-4328-8D87-42941B83716C}" type="parTrans" cxnId="{F7605936-942D-4931-B47C-F84E50EE1DD8}">
      <dgm:prSet/>
      <dgm:spPr/>
      <dgm:t>
        <a:bodyPr/>
        <a:lstStyle/>
        <a:p>
          <a:endParaRPr lang="en-IN"/>
        </a:p>
      </dgm:t>
    </dgm:pt>
    <dgm:pt modelId="{BAAB6D8F-628C-41E2-BBE3-05A7F8BA8F7C}" type="sibTrans" cxnId="{F7605936-942D-4931-B47C-F84E50EE1DD8}">
      <dgm:prSet/>
      <dgm:spPr/>
      <dgm:t>
        <a:bodyPr/>
        <a:lstStyle/>
        <a:p>
          <a:endParaRPr lang="en-IN"/>
        </a:p>
      </dgm:t>
    </dgm:pt>
    <dgm:pt modelId="{4A9EAB2D-86A5-4481-B33A-7C9D9E27303A}">
      <dgm:prSet custT="1"/>
      <dgm:spPr>
        <a:solidFill>
          <a:schemeClr val="accent2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b="1" dirty="0">
              <a:solidFill>
                <a:schemeClr val="tx1"/>
              </a:solidFill>
            </a:rPr>
            <a:t>Aspects relevant – Capital Gains, Dividend, interest, Withholding Taxes, Tax Credits</a:t>
          </a:r>
          <a:endParaRPr lang="en-IN" sz="2000" b="1" dirty="0">
            <a:solidFill>
              <a:schemeClr val="tx1"/>
            </a:solidFill>
          </a:endParaRPr>
        </a:p>
      </dgm:t>
    </dgm:pt>
    <dgm:pt modelId="{BC6F385A-0A58-412C-94DA-AE97FF67330D}" type="parTrans" cxnId="{1A85C9EF-6CA3-4ACD-90BA-96CEF63C13DA}">
      <dgm:prSet/>
      <dgm:spPr/>
      <dgm:t>
        <a:bodyPr/>
        <a:lstStyle/>
        <a:p>
          <a:endParaRPr lang="en-IN"/>
        </a:p>
      </dgm:t>
    </dgm:pt>
    <dgm:pt modelId="{383FBE8E-BFFD-4E11-9FBE-DB06F1F717F1}" type="sibTrans" cxnId="{1A85C9EF-6CA3-4ACD-90BA-96CEF63C13DA}">
      <dgm:prSet/>
      <dgm:spPr/>
      <dgm:t>
        <a:bodyPr/>
        <a:lstStyle/>
        <a:p>
          <a:endParaRPr lang="en-IN"/>
        </a:p>
      </dgm:t>
    </dgm:pt>
    <dgm:pt modelId="{04D86F0D-6053-4AD8-B9B4-136595FA7364}" type="pres">
      <dgm:prSet presAssocID="{4C511EFA-56D0-4E2F-96A6-73013FBC1CD9}" presName="Name0" presStyleCnt="0">
        <dgm:presLayoutVars>
          <dgm:chMax val="7"/>
          <dgm:chPref val="7"/>
          <dgm:dir/>
        </dgm:presLayoutVars>
      </dgm:prSet>
      <dgm:spPr/>
    </dgm:pt>
    <dgm:pt modelId="{7E670D07-936E-47FF-9266-366676505273}" type="pres">
      <dgm:prSet presAssocID="{4C511EFA-56D0-4E2F-96A6-73013FBC1CD9}" presName="Name1" presStyleCnt="0"/>
      <dgm:spPr/>
    </dgm:pt>
    <dgm:pt modelId="{19972EE3-FC19-4FD5-AD50-AA4EFE66B1E7}" type="pres">
      <dgm:prSet presAssocID="{4C511EFA-56D0-4E2F-96A6-73013FBC1CD9}" presName="cycle" presStyleCnt="0"/>
      <dgm:spPr/>
    </dgm:pt>
    <dgm:pt modelId="{735C08D7-87B7-43BF-83B2-C0EF7F9925C2}" type="pres">
      <dgm:prSet presAssocID="{4C511EFA-56D0-4E2F-96A6-73013FBC1CD9}" presName="srcNode" presStyleLbl="node1" presStyleIdx="0" presStyleCnt="5"/>
      <dgm:spPr/>
    </dgm:pt>
    <dgm:pt modelId="{0544D1DC-636B-42E5-AAC2-A44026BA6655}" type="pres">
      <dgm:prSet presAssocID="{4C511EFA-56D0-4E2F-96A6-73013FBC1CD9}" presName="conn" presStyleLbl="parChTrans1D2" presStyleIdx="0" presStyleCnt="1"/>
      <dgm:spPr/>
    </dgm:pt>
    <dgm:pt modelId="{36DE077D-A301-40CC-B44B-C33924EBF426}" type="pres">
      <dgm:prSet presAssocID="{4C511EFA-56D0-4E2F-96A6-73013FBC1CD9}" presName="extraNode" presStyleLbl="node1" presStyleIdx="0" presStyleCnt="5"/>
      <dgm:spPr/>
    </dgm:pt>
    <dgm:pt modelId="{76B99147-4491-436C-A587-57BC928D0513}" type="pres">
      <dgm:prSet presAssocID="{4C511EFA-56D0-4E2F-96A6-73013FBC1CD9}" presName="dstNode" presStyleLbl="node1" presStyleIdx="0" presStyleCnt="5"/>
      <dgm:spPr/>
    </dgm:pt>
    <dgm:pt modelId="{A58B8BFD-67BA-4BBB-A0AA-87ECF972553E}" type="pres">
      <dgm:prSet presAssocID="{972AF36D-2136-4695-8181-71B07B30996E}" presName="text_1" presStyleLbl="node1" presStyleIdx="0" presStyleCnt="5" custLinFactNeighborX="36">
        <dgm:presLayoutVars>
          <dgm:bulletEnabled val="1"/>
        </dgm:presLayoutVars>
      </dgm:prSet>
      <dgm:spPr/>
    </dgm:pt>
    <dgm:pt modelId="{449A727B-BDFB-4910-A4B8-2A248D301F23}" type="pres">
      <dgm:prSet presAssocID="{972AF36D-2136-4695-8181-71B07B30996E}" presName="accent_1" presStyleCnt="0"/>
      <dgm:spPr/>
    </dgm:pt>
    <dgm:pt modelId="{BB9C8953-FBC1-43A5-9A1D-0701FDD8F7B1}" type="pres">
      <dgm:prSet presAssocID="{972AF36D-2136-4695-8181-71B07B30996E}" presName="accentRepeatNode" presStyleLbl="solidFgAcc1" presStyleIdx="0" presStyleCnt="5"/>
      <dgm:spPr>
        <a:ln>
          <a:solidFill>
            <a:schemeClr val="tx1"/>
          </a:solidFill>
        </a:ln>
      </dgm:spPr>
    </dgm:pt>
    <dgm:pt modelId="{F245628D-14BC-4EAE-A0DD-78061E3C7A0E}" type="pres">
      <dgm:prSet presAssocID="{33A742AC-F72F-4040-8F5B-24AC14F84A5A}" presName="text_2" presStyleLbl="node1" presStyleIdx="1" presStyleCnt="5">
        <dgm:presLayoutVars>
          <dgm:bulletEnabled val="1"/>
        </dgm:presLayoutVars>
      </dgm:prSet>
      <dgm:spPr/>
    </dgm:pt>
    <dgm:pt modelId="{AE06DBD7-212C-49C9-8C31-285198CAC4FF}" type="pres">
      <dgm:prSet presAssocID="{33A742AC-F72F-4040-8F5B-24AC14F84A5A}" presName="accent_2" presStyleCnt="0"/>
      <dgm:spPr/>
    </dgm:pt>
    <dgm:pt modelId="{E119FE8B-5ACF-47AA-9DE0-14F444BEB571}" type="pres">
      <dgm:prSet presAssocID="{33A742AC-F72F-4040-8F5B-24AC14F84A5A}" presName="accentRepeatNode" presStyleLbl="solidFgAcc1" presStyleIdx="1" presStyleCnt="5"/>
      <dgm:spPr>
        <a:ln>
          <a:solidFill>
            <a:schemeClr val="tx1"/>
          </a:solidFill>
        </a:ln>
      </dgm:spPr>
    </dgm:pt>
    <dgm:pt modelId="{E2F1E8A5-0200-4B6D-B848-95AA55A709EA}" type="pres">
      <dgm:prSet presAssocID="{EB9184C5-8AB4-4097-8DC3-7DD7EF0EF4B0}" presName="text_3" presStyleLbl="node1" presStyleIdx="2" presStyleCnt="5">
        <dgm:presLayoutVars>
          <dgm:bulletEnabled val="1"/>
        </dgm:presLayoutVars>
      </dgm:prSet>
      <dgm:spPr/>
    </dgm:pt>
    <dgm:pt modelId="{E55220D7-9015-4559-B681-9BC281B6F49D}" type="pres">
      <dgm:prSet presAssocID="{EB9184C5-8AB4-4097-8DC3-7DD7EF0EF4B0}" presName="accent_3" presStyleCnt="0"/>
      <dgm:spPr/>
    </dgm:pt>
    <dgm:pt modelId="{1F7775D8-18AA-4681-A8EF-834A6DBB2065}" type="pres">
      <dgm:prSet presAssocID="{EB9184C5-8AB4-4097-8DC3-7DD7EF0EF4B0}" presName="accentRepeatNode" presStyleLbl="solidFgAcc1" presStyleIdx="2" presStyleCnt="5"/>
      <dgm:spPr>
        <a:ln>
          <a:solidFill>
            <a:schemeClr val="tx1"/>
          </a:solidFill>
        </a:ln>
      </dgm:spPr>
    </dgm:pt>
    <dgm:pt modelId="{9B2D64F2-F699-4A94-A7BB-8DAD0733A1E6}" type="pres">
      <dgm:prSet presAssocID="{0C397CE7-CFA7-499A-81D1-C378D2B630C1}" presName="text_4" presStyleLbl="node1" presStyleIdx="3" presStyleCnt="5">
        <dgm:presLayoutVars>
          <dgm:bulletEnabled val="1"/>
        </dgm:presLayoutVars>
      </dgm:prSet>
      <dgm:spPr/>
    </dgm:pt>
    <dgm:pt modelId="{A8C95D88-787C-46C3-A9DF-72D1EF795305}" type="pres">
      <dgm:prSet presAssocID="{0C397CE7-CFA7-499A-81D1-C378D2B630C1}" presName="accent_4" presStyleCnt="0"/>
      <dgm:spPr/>
    </dgm:pt>
    <dgm:pt modelId="{7BC85EB1-5507-48FA-9D0F-9C0D3F7B05EE}" type="pres">
      <dgm:prSet presAssocID="{0C397CE7-CFA7-499A-81D1-C378D2B630C1}" presName="accentRepeatNode" presStyleLbl="solidFgAcc1" presStyleIdx="3" presStyleCnt="5"/>
      <dgm:spPr>
        <a:ln>
          <a:solidFill>
            <a:schemeClr val="tx1"/>
          </a:solidFill>
        </a:ln>
      </dgm:spPr>
    </dgm:pt>
    <dgm:pt modelId="{E9FDAEAF-B3E8-43FE-A0AD-D22928FE14D4}" type="pres">
      <dgm:prSet presAssocID="{4A9EAB2D-86A5-4481-B33A-7C9D9E27303A}" presName="text_5" presStyleLbl="node1" presStyleIdx="4" presStyleCnt="5">
        <dgm:presLayoutVars>
          <dgm:bulletEnabled val="1"/>
        </dgm:presLayoutVars>
      </dgm:prSet>
      <dgm:spPr/>
    </dgm:pt>
    <dgm:pt modelId="{3325DAFD-66CD-4EFE-942C-31F0B3C9D3F5}" type="pres">
      <dgm:prSet presAssocID="{4A9EAB2D-86A5-4481-B33A-7C9D9E27303A}" presName="accent_5" presStyleCnt="0"/>
      <dgm:spPr/>
    </dgm:pt>
    <dgm:pt modelId="{37B06CB4-9665-4C89-89AF-2348FB46E5DB}" type="pres">
      <dgm:prSet presAssocID="{4A9EAB2D-86A5-4481-B33A-7C9D9E27303A}" presName="accentRepeatNode" presStyleLbl="solidFgAcc1" presStyleIdx="4" presStyleCnt="5"/>
      <dgm:spPr>
        <a:ln>
          <a:solidFill>
            <a:srgbClr val="404040"/>
          </a:solidFill>
        </a:ln>
      </dgm:spPr>
    </dgm:pt>
  </dgm:ptLst>
  <dgm:cxnLst>
    <dgm:cxn modelId="{AA0F970B-8115-4147-8BAA-066F28C0EC2B}" srcId="{4C511EFA-56D0-4E2F-96A6-73013FBC1CD9}" destId="{33A742AC-F72F-4040-8F5B-24AC14F84A5A}" srcOrd="1" destOrd="0" parTransId="{F4DF552E-3F47-4052-BD79-DEE71CD216F5}" sibTransId="{ACAAD0AE-AA23-4094-BCD6-28B70582319E}"/>
    <dgm:cxn modelId="{F3E3422A-B47F-40CA-8782-0109A1A4F07D}" type="presOf" srcId="{972AF36D-2136-4695-8181-71B07B30996E}" destId="{A58B8BFD-67BA-4BBB-A0AA-87ECF972553E}" srcOrd="0" destOrd="0" presId="urn:microsoft.com/office/officeart/2008/layout/VerticalCurvedList"/>
    <dgm:cxn modelId="{F7605936-942D-4931-B47C-F84E50EE1DD8}" srcId="{4C511EFA-56D0-4E2F-96A6-73013FBC1CD9}" destId="{0C397CE7-CFA7-499A-81D1-C378D2B630C1}" srcOrd="3" destOrd="0" parTransId="{AB1F6014-7283-4328-8D87-42941B83716C}" sibTransId="{BAAB6D8F-628C-41E2-BBE3-05A7F8BA8F7C}"/>
    <dgm:cxn modelId="{26C2A336-5B88-4D37-A4BC-7DF8E95AA48C}" type="presOf" srcId="{33A742AC-F72F-4040-8F5B-24AC14F84A5A}" destId="{F245628D-14BC-4EAE-A0DD-78061E3C7A0E}" srcOrd="0" destOrd="0" presId="urn:microsoft.com/office/officeart/2008/layout/VerticalCurvedList"/>
    <dgm:cxn modelId="{E4025F5D-437F-4A5E-A8CC-25A45B99CAB3}" type="presOf" srcId="{9317C0D2-F387-497D-AE9F-F2A98C592B50}" destId="{0544D1DC-636B-42E5-AAC2-A44026BA6655}" srcOrd="0" destOrd="0" presId="urn:microsoft.com/office/officeart/2008/layout/VerticalCurvedList"/>
    <dgm:cxn modelId="{64AD8749-265E-409C-A696-4F71E7A056B0}" type="presOf" srcId="{EB9184C5-8AB4-4097-8DC3-7DD7EF0EF4B0}" destId="{E2F1E8A5-0200-4B6D-B848-95AA55A709EA}" srcOrd="0" destOrd="0" presId="urn:microsoft.com/office/officeart/2008/layout/VerticalCurvedList"/>
    <dgm:cxn modelId="{69B1B649-C517-450D-B8DF-04DC32C8D45C}" srcId="{4C511EFA-56D0-4E2F-96A6-73013FBC1CD9}" destId="{EB9184C5-8AB4-4097-8DC3-7DD7EF0EF4B0}" srcOrd="2" destOrd="0" parTransId="{34A36A5E-0708-455E-92CF-32F8DF8F04CC}" sibTransId="{CF94A351-1B6F-4A57-A2A9-DCA0C29AB97C}"/>
    <dgm:cxn modelId="{2FF3EC78-04CC-44F8-ACDD-B26CB830374D}" srcId="{4C511EFA-56D0-4E2F-96A6-73013FBC1CD9}" destId="{972AF36D-2136-4695-8181-71B07B30996E}" srcOrd="0" destOrd="0" parTransId="{5EE6C193-8CF5-402A-ACEB-C588827B655A}" sibTransId="{9317C0D2-F387-497D-AE9F-F2A98C592B50}"/>
    <dgm:cxn modelId="{CC8BF3C6-AB3D-4931-82D6-1B6E07B01969}" type="presOf" srcId="{4A9EAB2D-86A5-4481-B33A-7C9D9E27303A}" destId="{E9FDAEAF-B3E8-43FE-A0AD-D22928FE14D4}" srcOrd="0" destOrd="0" presId="urn:microsoft.com/office/officeart/2008/layout/VerticalCurvedList"/>
    <dgm:cxn modelId="{BD07EBCB-DAE8-487C-AA60-3A1267DD3163}" type="presOf" srcId="{4C511EFA-56D0-4E2F-96A6-73013FBC1CD9}" destId="{04D86F0D-6053-4AD8-B9B4-136595FA7364}" srcOrd="0" destOrd="0" presId="urn:microsoft.com/office/officeart/2008/layout/VerticalCurvedList"/>
    <dgm:cxn modelId="{5DA30FE8-17EB-4C77-AEF8-AB3B3972E042}" type="presOf" srcId="{0C397CE7-CFA7-499A-81D1-C378D2B630C1}" destId="{9B2D64F2-F699-4A94-A7BB-8DAD0733A1E6}" srcOrd="0" destOrd="0" presId="urn:microsoft.com/office/officeart/2008/layout/VerticalCurvedList"/>
    <dgm:cxn modelId="{1A85C9EF-6CA3-4ACD-90BA-96CEF63C13DA}" srcId="{4C511EFA-56D0-4E2F-96A6-73013FBC1CD9}" destId="{4A9EAB2D-86A5-4481-B33A-7C9D9E27303A}" srcOrd="4" destOrd="0" parTransId="{BC6F385A-0A58-412C-94DA-AE97FF67330D}" sibTransId="{383FBE8E-BFFD-4E11-9FBE-DB06F1F717F1}"/>
    <dgm:cxn modelId="{8E77C866-91FB-4EA4-A7E2-85612B97DCE2}" type="presParOf" srcId="{04D86F0D-6053-4AD8-B9B4-136595FA7364}" destId="{7E670D07-936E-47FF-9266-366676505273}" srcOrd="0" destOrd="0" presId="urn:microsoft.com/office/officeart/2008/layout/VerticalCurvedList"/>
    <dgm:cxn modelId="{1D31AA67-CAD9-4471-83A6-78FC9E419B8A}" type="presParOf" srcId="{7E670D07-936E-47FF-9266-366676505273}" destId="{19972EE3-FC19-4FD5-AD50-AA4EFE66B1E7}" srcOrd="0" destOrd="0" presId="urn:microsoft.com/office/officeart/2008/layout/VerticalCurvedList"/>
    <dgm:cxn modelId="{8304DF9B-FA70-4513-B196-8D6884B82519}" type="presParOf" srcId="{19972EE3-FC19-4FD5-AD50-AA4EFE66B1E7}" destId="{735C08D7-87B7-43BF-83B2-C0EF7F9925C2}" srcOrd="0" destOrd="0" presId="urn:microsoft.com/office/officeart/2008/layout/VerticalCurvedList"/>
    <dgm:cxn modelId="{516DFF83-046B-4ADD-8DA4-0CD320BF09A6}" type="presParOf" srcId="{19972EE3-FC19-4FD5-AD50-AA4EFE66B1E7}" destId="{0544D1DC-636B-42E5-AAC2-A44026BA6655}" srcOrd="1" destOrd="0" presId="urn:microsoft.com/office/officeart/2008/layout/VerticalCurvedList"/>
    <dgm:cxn modelId="{EDCF44D6-0307-4A99-AE6F-F54D848CAA5A}" type="presParOf" srcId="{19972EE3-FC19-4FD5-AD50-AA4EFE66B1E7}" destId="{36DE077D-A301-40CC-B44B-C33924EBF426}" srcOrd="2" destOrd="0" presId="urn:microsoft.com/office/officeart/2008/layout/VerticalCurvedList"/>
    <dgm:cxn modelId="{B826F718-326B-4AFC-A609-A7D4D823E489}" type="presParOf" srcId="{19972EE3-FC19-4FD5-AD50-AA4EFE66B1E7}" destId="{76B99147-4491-436C-A587-57BC928D0513}" srcOrd="3" destOrd="0" presId="urn:microsoft.com/office/officeart/2008/layout/VerticalCurvedList"/>
    <dgm:cxn modelId="{3DADDC8A-7BC5-4316-8604-EFDF9DFD953F}" type="presParOf" srcId="{7E670D07-936E-47FF-9266-366676505273}" destId="{A58B8BFD-67BA-4BBB-A0AA-87ECF972553E}" srcOrd="1" destOrd="0" presId="urn:microsoft.com/office/officeart/2008/layout/VerticalCurvedList"/>
    <dgm:cxn modelId="{3EBFEA07-E904-4253-A004-23AEEC90A539}" type="presParOf" srcId="{7E670D07-936E-47FF-9266-366676505273}" destId="{449A727B-BDFB-4910-A4B8-2A248D301F23}" srcOrd="2" destOrd="0" presId="urn:microsoft.com/office/officeart/2008/layout/VerticalCurvedList"/>
    <dgm:cxn modelId="{05D6D95F-6AAD-4038-91DB-53EEC694C222}" type="presParOf" srcId="{449A727B-BDFB-4910-A4B8-2A248D301F23}" destId="{BB9C8953-FBC1-43A5-9A1D-0701FDD8F7B1}" srcOrd="0" destOrd="0" presId="urn:microsoft.com/office/officeart/2008/layout/VerticalCurvedList"/>
    <dgm:cxn modelId="{2234F5C3-CD6B-407A-BB73-F6EC7287506A}" type="presParOf" srcId="{7E670D07-936E-47FF-9266-366676505273}" destId="{F245628D-14BC-4EAE-A0DD-78061E3C7A0E}" srcOrd="3" destOrd="0" presId="urn:microsoft.com/office/officeart/2008/layout/VerticalCurvedList"/>
    <dgm:cxn modelId="{FBF62E35-50BA-460F-8A26-F3911A4199E3}" type="presParOf" srcId="{7E670D07-936E-47FF-9266-366676505273}" destId="{AE06DBD7-212C-49C9-8C31-285198CAC4FF}" srcOrd="4" destOrd="0" presId="urn:microsoft.com/office/officeart/2008/layout/VerticalCurvedList"/>
    <dgm:cxn modelId="{11306032-8A21-4362-8BFD-C8E091BA0AA3}" type="presParOf" srcId="{AE06DBD7-212C-49C9-8C31-285198CAC4FF}" destId="{E119FE8B-5ACF-47AA-9DE0-14F444BEB571}" srcOrd="0" destOrd="0" presId="urn:microsoft.com/office/officeart/2008/layout/VerticalCurvedList"/>
    <dgm:cxn modelId="{A9F2BE2D-FA97-47D0-8C97-76763C7F7DE7}" type="presParOf" srcId="{7E670D07-936E-47FF-9266-366676505273}" destId="{E2F1E8A5-0200-4B6D-B848-95AA55A709EA}" srcOrd="5" destOrd="0" presId="urn:microsoft.com/office/officeart/2008/layout/VerticalCurvedList"/>
    <dgm:cxn modelId="{B2879A3C-1575-43C4-98A3-58A98B6249FB}" type="presParOf" srcId="{7E670D07-936E-47FF-9266-366676505273}" destId="{E55220D7-9015-4559-B681-9BC281B6F49D}" srcOrd="6" destOrd="0" presId="urn:microsoft.com/office/officeart/2008/layout/VerticalCurvedList"/>
    <dgm:cxn modelId="{7764013F-6965-426D-B643-8615C33D5279}" type="presParOf" srcId="{E55220D7-9015-4559-B681-9BC281B6F49D}" destId="{1F7775D8-18AA-4681-A8EF-834A6DBB2065}" srcOrd="0" destOrd="0" presId="urn:microsoft.com/office/officeart/2008/layout/VerticalCurvedList"/>
    <dgm:cxn modelId="{22D88EBA-26DD-49E5-BA5F-3FA851443FE9}" type="presParOf" srcId="{7E670D07-936E-47FF-9266-366676505273}" destId="{9B2D64F2-F699-4A94-A7BB-8DAD0733A1E6}" srcOrd="7" destOrd="0" presId="urn:microsoft.com/office/officeart/2008/layout/VerticalCurvedList"/>
    <dgm:cxn modelId="{10482014-2566-48B9-A625-D55C1B3F1239}" type="presParOf" srcId="{7E670D07-936E-47FF-9266-366676505273}" destId="{A8C95D88-787C-46C3-A9DF-72D1EF795305}" srcOrd="8" destOrd="0" presId="urn:microsoft.com/office/officeart/2008/layout/VerticalCurvedList"/>
    <dgm:cxn modelId="{CE7B8BDF-76DA-4060-A177-2804DE5AA0C4}" type="presParOf" srcId="{A8C95D88-787C-46C3-A9DF-72D1EF795305}" destId="{7BC85EB1-5507-48FA-9D0F-9C0D3F7B05EE}" srcOrd="0" destOrd="0" presId="urn:microsoft.com/office/officeart/2008/layout/VerticalCurvedList"/>
    <dgm:cxn modelId="{A1248A6A-8289-435C-BA09-DB281303FD60}" type="presParOf" srcId="{7E670D07-936E-47FF-9266-366676505273}" destId="{E9FDAEAF-B3E8-43FE-A0AD-D22928FE14D4}" srcOrd="9" destOrd="0" presId="urn:microsoft.com/office/officeart/2008/layout/VerticalCurvedList"/>
    <dgm:cxn modelId="{6D0A0422-C533-4703-AA19-296019CCBB07}" type="presParOf" srcId="{7E670D07-936E-47FF-9266-366676505273}" destId="{3325DAFD-66CD-4EFE-942C-31F0B3C9D3F5}" srcOrd="10" destOrd="0" presId="urn:microsoft.com/office/officeart/2008/layout/VerticalCurvedList"/>
    <dgm:cxn modelId="{749319F9-B571-4E84-BB2C-3B82632587D8}" type="presParOf" srcId="{3325DAFD-66CD-4EFE-942C-31F0B3C9D3F5}" destId="{37B06CB4-9665-4C89-89AF-2348FB46E5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44D1DC-636B-42E5-AAC2-A44026BA6655}">
      <dsp:nvSpPr>
        <dsp:cNvPr id="0" name=""/>
        <dsp:cNvSpPr/>
      </dsp:nvSpPr>
      <dsp:spPr>
        <a:xfrm>
          <a:off x="-6100215" y="-933341"/>
          <a:ext cx="7261692" cy="7261692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8B8BFD-67BA-4BBB-A0AA-87ECF972553E}">
      <dsp:nvSpPr>
        <dsp:cNvPr id="0" name=""/>
        <dsp:cNvSpPr/>
      </dsp:nvSpPr>
      <dsp:spPr>
        <a:xfrm>
          <a:off x="436371" y="284101"/>
          <a:ext cx="10639571" cy="56798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839" tIns="50800" rIns="50800" bIns="5080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rebuchet MS"/>
              <a:ea typeface="+mn-ea"/>
              <a:cs typeface="+mn-cs"/>
            </a:rPr>
            <a:t>Outbound regulations of India</a:t>
          </a:r>
          <a:endParaRPr lang="en-IN" sz="1600" b="1" kern="1200" dirty="0">
            <a:solidFill>
              <a:schemeClr val="tx1"/>
            </a:solidFill>
            <a:latin typeface="Trebuchet MS"/>
            <a:ea typeface="+mn-ea"/>
            <a:cs typeface="+mn-cs"/>
          </a:endParaRPr>
        </a:p>
      </dsp:txBody>
      <dsp:txXfrm>
        <a:off x="436371" y="284101"/>
        <a:ext cx="10639571" cy="567986"/>
      </dsp:txXfrm>
    </dsp:sp>
    <dsp:sp modelId="{BB9C8953-FBC1-43A5-9A1D-0701FDD8F7B1}">
      <dsp:nvSpPr>
        <dsp:cNvPr id="0" name=""/>
        <dsp:cNvSpPr/>
      </dsp:nvSpPr>
      <dsp:spPr>
        <a:xfrm>
          <a:off x="77549" y="213102"/>
          <a:ext cx="709983" cy="70998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5628D-14BC-4EAE-A0DD-78061E3C7A0E}">
      <dsp:nvSpPr>
        <dsp:cNvPr id="0" name=""/>
        <dsp:cNvSpPr/>
      </dsp:nvSpPr>
      <dsp:spPr>
        <a:xfrm>
          <a:off x="899748" y="1135973"/>
          <a:ext cx="10172363" cy="56798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839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Type</a:t>
          </a:r>
          <a:r>
            <a:rPr lang="en-US" sz="2000" b="1" kern="1200" baseline="0" dirty="0">
              <a:solidFill>
                <a:schemeClr val="tx1"/>
              </a:solidFill>
            </a:rPr>
            <a:t> of legal setup/operations based on business needs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899748" y="1135973"/>
        <a:ext cx="10172363" cy="567986"/>
      </dsp:txXfrm>
    </dsp:sp>
    <dsp:sp modelId="{E119FE8B-5ACF-47AA-9DE0-14F444BEB571}">
      <dsp:nvSpPr>
        <dsp:cNvPr id="0" name=""/>
        <dsp:cNvSpPr/>
      </dsp:nvSpPr>
      <dsp:spPr>
        <a:xfrm>
          <a:off x="544757" y="1064974"/>
          <a:ext cx="709983" cy="70998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F1E8A5-0200-4B6D-B848-95AA55A709EA}">
      <dsp:nvSpPr>
        <dsp:cNvPr id="0" name=""/>
        <dsp:cNvSpPr/>
      </dsp:nvSpPr>
      <dsp:spPr>
        <a:xfrm>
          <a:off x="1113391" y="1987845"/>
          <a:ext cx="9958721" cy="56798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839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Involvement of local Partner</a:t>
          </a:r>
          <a:endParaRPr lang="en-IN" sz="1600" b="1" kern="1200" dirty="0">
            <a:solidFill>
              <a:schemeClr val="tx1"/>
            </a:solidFill>
          </a:endParaRPr>
        </a:p>
      </dsp:txBody>
      <dsp:txXfrm>
        <a:off x="1113391" y="1987845"/>
        <a:ext cx="9958721" cy="567986"/>
      </dsp:txXfrm>
    </dsp:sp>
    <dsp:sp modelId="{1F7775D8-18AA-4681-A8EF-834A6DBB2065}">
      <dsp:nvSpPr>
        <dsp:cNvPr id="0" name=""/>
        <dsp:cNvSpPr/>
      </dsp:nvSpPr>
      <dsp:spPr>
        <a:xfrm>
          <a:off x="758399" y="1916846"/>
          <a:ext cx="709983" cy="70998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D64F2-F699-4A94-A7BB-8DAD0733A1E6}">
      <dsp:nvSpPr>
        <dsp:cNvPr id="0" name=""/>
        <dsp:cNvSpPr/>
      </dsp:nvSpPr>
      <dsp:spPr>
        <a:xfrm>
          <a:off x="1113391" y="2839177"/>
          <a:ext cx="9958721" cy="56798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839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Stability</a:t>
          </a:r>
          <a:r>
            <a:rPr lang="en-US" sz="2000" b="1" kern="1200" baseline="0" dirty="0">
              <a:solidFill>
                <a:schemeClr val="tx1"/>
              </a:solidFill>
            </a:rPr>
            <a:t> of regime / Treaty Protection / BIPA / Repatriation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1113391" y="2839177"/>
        <a:ext cx="9958721" cy="567986"/>
      </dsp:txXfrm>
    </dsp:sp>
    <dsp:sp modelId="{7BC85EB1-5507-48FA-9D0F-9C0D3F7B05EE}">
      <dsp:nvSpPr>
        <dsp:cNvPr id="0" name=""/>
        <dsp:cNvSpPr/>
      </dsp:nvSpPr>
      <dsp:spPr>
        <a:xfrm>
          <a:off x="758399" y="2768179"/>
          <a:ext cx="709983" cy="70998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1F10D5-695D-4505-AD42-10F3B9BF7422}">
      <dsp:nvSpPr>
        <dsp:cNvPr id="0" name=""/>
        <dsp:cNvSpPr/>
      </dsp:nvSpPr>
      <dsp:spPr>
        <a:xfrm>
          <a:off x="899748" y="3691049"/>
          <a:ext cx="10172363" cy="56798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839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Structure of investment &amp; funding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899748" y="3691049"/>
        <a:ext cx="10172363" cy="567986"/>
      </dsp:txXfrm>
    </dsp:sp>
    <dsp:sp modelId="{B6B9D263-2176-4221-B71A-2A1E5F357C49}">
      <dsp:nvSpPr>
        <dsp:cNvPr id="0" name=""/>
        <dsp:cNvSpPr/>
      </dsp:nvSpPr>
      <dsp:spPr>
        <a:xfrm>
          <a:off x="544757" y="3620051"/>
          <a:ext cx="709983" cy="70998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0404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D432D2-D0AF-44E9-9193-FD0980D04935}">
      <dsp:nvSpPr>
        <dsp:cNvPr id="0" name=""/>
        <dsp:cNvSpPr/>
      </dsp:nvSpPr>
      <dsp:spPr>
        <a:xfrm>
          <a:off x="432540" y="4542921"/>
          <a:ext cx="10639571" cy="567986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0839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 err="1">
              <a:solidFill>
                <a:schemeClr val="tx1"/>
              </a:solidFill>
            </a:rPr>
            <a:t>Labour</a:t>
          </a:r>
          <a:r>
            <a:rPr lang="en-US" sz="2000" b="1" kern="1200" dirty="0">
              <a:solidFill>
                <a:schemeClr val="tx1"/>
              </a:solidFill>
            </a:rPr>
            <a:t> Laws / IPR Laws / Contractual Laws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432540" y="4542921"/>
        <a:ext cx="10639571" cy="567986"/>
      </dsp:txXfrm>
    </dsp:sp>
    <dsp:sp modelId="{37B06CB4-9665-4C89-89AF-2348FB46E5DB}">
      <dsp:nvSpPr>
        <dsp:cNvPr id="0" name=""/>
        <dsp:cNvSpPr/>
      </dsp:nvSpPr>
      <dsp:spPr>
        <a:xfrm>
          <a:off x="77549" y="4471922"/>
          <a:ext cx="709983" cy="70998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0404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44D1DC-636B-42E5-AAC2-A44026BA6655}">
      <dsp:nvSpPr>
        <dsp:cNvPr id="0" name=""/>
        <dsp:cNvSpPr/>
      </dsp:nvSpPr>
      <dsp:spPr>
        <a:xfrm>
          <a:off x="-6100215" y="-933341"/>
          <a:ext cx="7261692" cy="7261692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8B8BFD-67BA-4BBB-A0AA-87ECF972553E}">
      <dsp:nvSpPr>
        <dsp:cNvPr id="0" name=""/>
        <dsp:cNvSpPr/>
      </dsp:nvSpPr>
      <dsp:spPr>
        <a:xfrm>
          <a:off x="684087" y="414768"/>
          <a:ext cx="10464233" cy="829968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8787" tIns="50800" rIns="50800" bIns="5080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rebuchet MS"/>
              <a:ea typeface="+mn-ea"/>
              <a:cs typeface="+mn-cs"/>
            </a:rPr>
            <a:t>Overseas</a:t>
          </a:r>
          <a:r>
            <a:rPr lang="en-US" sz="2000" b="1" kern="1200" baseline="0" dirty="0">
              <a:solidFill>
                <a:schemeClr val="tx1"/>
              </a:solidFill>
              <a:latin typeface="Trebuchet MS"/>
              <a:ea typeface="+mn-ea"/>
              <a:cs typeface="+mn-cs"/>
            </a:rPr>
            <a:t> investment regulations have been revamped in August 2022 </a:t>
          </a:r>
          <a:endParaRPr lang="en-IN" sz="2000" b="1" kern="1200" dirty="0">
            <a:solidFill>
              <a:schemeClr val="tx1"/>
            </a:solidFill>
            <a:latin typeface="Trebuchet MS"/>
            <a:ea typeface="+mn-ea"/>
            <a:cs typeface="+mn-cs"/>
          </a:endParaRPr>
        </a:p>
      </dsp:txBody>
      <dsp:txXfrm>
        <a:off x="684087" y="414768"/>
        <a:ext cx="10464233" cy="829968"/>
      </dsp:txXfrm>
    </dsp:sp>
    <dsp:sp modelId="{BB9C8953-FBC1-43A5-9A1D-0701FDD8F7B1}">
      <dsp:nvSpPr>
        <dsp:cNvPr id="0" name=""/>
        <dsp:cNvSpPr/>
      </dsp:nvSpPr>
      <dsp:spPr>
        <a:xfrm>
          <a:off x="89148" y="311022"/>
          <a:ext cx="1037460" cy="103746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5628D-14BC-4EAE-A0DD-78061E3C7A0E}">
      <dsp:nvSpPr>
        <dsp:cNvPr id="0" name=""/>
        <dsp:cNvSpPr/>
      </dsp:nvSpPr>
      <dsp:spPr>
        <a:xfrm>
          <a:off x="1083718" y="1659936"/>
          <a:ext cx="9988394" cy="829968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8787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ODI Rules and ODI Regulations provide the overall frame work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1083718" y="1659936"/>
        <a:ext cx="9988394" cy="829968"/>
      </dsp:txXfrm>
    </dsp:sp>
    <dsp:sp modelId="{E119FE8B-5ACF-47AA-9DE0-14F444BEB571}">
      <dsp:nvSpPr>
        <dsp:cNvPr id="0" name=""/>
        <dsp:cNvSpPr/>
      </dsp:nvSpPr>
      <dsp:spPr>
        <a:xfrm>
          <a:off x="564988" y="1556190"/>
          <a:ext cx="1037460" cy="103746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F1E8A5-0200-4B6D-B848-95AA55A709EA}">
      <dsp:nvSpPr>
        <dsp:cNvPr id="0" name=""/>
        <dsp:cNvSpPr/>
      </dsp:nvSpPr>
      <dsp:spPr>
        <a:xfrm>
          <a:off x="1083718" y="2905104"/>
          <a:ext cx="9988394" cy="829968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8787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Overseas Investment can be under Overseas Direct Investment (ODI), Overseas Portfolio investment or vide debt/financial commitment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1083718" y="2905104"/>
        <a:ext cx="9988394" cy="829968"/>
      </dsp:txXfrm>
    </dsp:sp>
    <dsp:sp modelId="{1F7775D8-18AA-4681-A8EF-834A6DBB2065}">
      <dsp:nvSpPr>
        <dsp:cNvPr id="0" name=""/>
        <dsp:cNvSpPr/>
      </dsp:nvSpPr>
      <dsp:spPr>
        <a:xfrm>
          <a:off x="564988" y="2801358"/>
          <a:ext cx="1037460" cy="103746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D64F2-F699-4A94-A7BB-8DAD0733A1E6}">
      <dsp:nvSpPr>
        <dsp:cNvPr id="0" name=""/>
        <dsp:cNvSpPr/>
      </dsp:nvSpPr>
      <dsp:spPr>
        <a:xfrm>
          <a:off x="607878" y="4150272"/>
          <a:ext cx="10464233" cy="829968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8787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ODI</a:t>
          </a:r>
          <a:r>
            <a:rPr lang="en-US" sz="2000" b="1" kern="1200" baseline="0" dirty="0">
              <a:solidFill>
                <a:schemeClr val="tx1"/>
              </a:solidFill>
            </a:rPr>
            <a:t> encompasses investment in equity of a foreign company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607878" y="4150272"/>
        <a:ext cx="10464233" cy="829968"/>
      </dsp:txXfrm>
    </dsp:sp>
    <dsp:sp modelId="{7BC85EB1-5507-48FA-9D0F-9C0D3F7B05EE}">
      <dsp:nvSpPr>
        <dsp:cNvPr id="0" name=""/>
        <dsp:cNvSpPr/>
      </dsp:nvSpPr>
      <dsp:spPr>
        <a:xfrm>
          <a:off x="89148" y="4046526"/>
          <a:ext cx="1037460" cy="1037460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44D1DC-636B-42E5-AAC2-A44026BA6655}">
      <dsp:nvSpPr>
        <dsp:cNvPr id="0" name=""/>
        <dsp:cNvSpPr/>
      </dsp:nvSpPr>
      <dsp:spPr>
        <a:xfrm>
          <a:off x="-6100215" y="-933341"/>
          <a:ext cx="7261692" cy="7261692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8B8BFD-67BA-4BBB-A0AA-87ECF972553E}">
      <dsp:nvSpPr>
        <dsp:cNvPr id="0" name=""/>
        <dsp:cNvSpPr/>
      </dsp:nvSpPr>
      <dsp:spPr>
        <a:xfrm>
          <a:off x="511334" y="337080"/>
          <a:ext cx="10564581" cy="67459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457" tIns="50800" rIns="50800" bIns="5080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  <a:latin typeface="Trebuchet MS"/>
              <a:ea typeface="+mn-ea"/>
              <a:cs typeface="+mn-cs"/>
            </a:rPr>
            <a:t>Jurisdiction involved and nature of operations/incomes</a:t>
          </a:r>
          <a:endParaRPr lang="en-IN" sz="1600" b="1" kern="1200" dirty="0">
            <a:solidFill>
              <a:schemeClr val="tx1"/>
            </a:solidFill>
            <a:latin typeface="Trebuchet MS"/>
            <a:ea typeface="+mn-ea"/>
            <a:cs typeface="+mn-cs"/>
          </a:endParaRPr>
        </a:p>
      </dsp:txBody>
      <dsp:txXfrm>
        <a:off x="511334" y="337080"/>
        <a:ext cx="10564581" cy="674591"/>
      </dsp:txXfrm>
    </dsp:sp>
    <dsp:sp modelId="{BB9C8953-FBC1-43A5-9A1D-0701FDD8F7B1}">
      <dsp:nvSpPr>
        <dsp:cNvPr id="0" name=""/>
        <dsp:cNvSpPr/>
      </dsp:nvSpPr>
      <dsp:spPr>
        <a:xfrm>
          <a:off x="85911" y="252756"/>
          <a:ext cx="843239" cy="8432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45628D-14BC-4EAE-A0DD-78061E3C7A0E}">
      <dsp:nvSpPr>
        <dsp:cNvPr id="0" name=""/>
        <dsp:cNvSpPr/>
      </dsp:nvSpPr>
      <dsp:spPr>
        <a:xfrm>
          <a:off x="990924" y="1348644"/>
          <a:ext cx="10081188" cy="67459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457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Source and type of funding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990924" y="1348644"/>
        <a:ext cx="10081188" cy="674591"/>
      </dsp:txXfrm>
    </dsp:sp>
    <dsp:sp modelId="{E119FE8B-5ACF-47AA-9DE0-14F444BEB571}">
      <dsp:nvSpPr>
        <dsp:cNvPr id="0" name=""/>
        <dsp:cNvSpPr/>
      </dsp:nvSpPr>
      <dsp:spPr>
        <a:xfrm>
          <a:off x="569304" y="1264320"/>
          <a:ext cx="843239" cy="8432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F1E8A5-0200-4B6D-B848-95AA55A709EA}">
      <dsp:nvSpPr>
        <dsp:cNvPr id="0" name=""/>
        <dsp:cNvSpPr/>
      </dsp:nvSpPr>
      <dsp:spPr>
        <a:xfrm>
          <a:off x="1139287" y="2360208"/>
          <a:ext cx="9932825" cy="67459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457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Need to repatriate funds back to India</a:t>
          </a:r>
          <a:endParaRPr lang="en-IN" sz="1600" b="1" kern="1200" dirty="0">
            <a:solidFill>
              <a:schemeClr val="tx1"/>
            </a:solidFill>
          </a:endParaRPr>
        </a:p>
      </dsp:txBody>
      <dsp:txXfrm>
        <a:off x="1139287" y="2360208"/>
        <a:ext cx="9932825" cy="674591"/>
      </dsp:txXfrm>
    </dsp:sp>
    <dsp:sp modelId="{1F7775D8-18AA-4681-A8EF-834A6DBB2065}">
      <dsp:nvSpPr>
        <dsp:cNvPr id="0" name=""/>
        <dsp:cNvSpPr/>
      </dsp:nvSpPr>
      <dsp:spPr>
        <a:xfrm>
          <a:off x="717667" y="2275884"/>
          <a:ext cx="843239" cy="8432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2D64F2-F699-4A94-A7BB-8DAD0733A1E6}">
      <dsp:nvSpPr>
        <dsp:cNvPr id="0" name=""/>
        <dsp:cNvSpPr/>
      </dsp:nvSpPr>
      <dsp:spPr>
        <a:xfrm>
          <a:off x="990924" y="3371772"/>
          <a:ext cx="10081188" cy="67459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457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Business objectives &amp; future investments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990924" y="3371772"/>
        <a:ext cx="10081188" cy="674591"/>
      </dsp:txXfrm>
    </dsp:sp>
    <dsp:sp modelId="{7BC85EB1-5507-48FA-9D0F-9C0D3F7B05EE}">
      <dsp:nvSpPr>
        <dsp:cNvPr id="0" name=""/>
        <dsp:cNvSpPr/>
      </dsp:nvSpPr>
      <dsp:spPr>
        <a:xfrm>
          <a:off x="569304" y="3287448"/>
          <a:ext cx="843239" cy="8432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FDAEAF-B3E8-43FE-A0AD-D22928FE14D4}">
      <dsp:nvSpPr>
        <dsp:cNvPr id="0" name=""/>
        <dsp:cNvSpPr/>
      </dsp:nvSpPr>
      <dsp:spPr>
        <a:xfrm>
          <a:off x="507531" y="4383336"/>
          <a:ext cx="10564581" cy="674591"/>
        </a:xfrm>
        <a:prstGeom prst="rect">
          <a:avLst/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5457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chemeClr val="tx1"/>
              </a:solidFill>
            </a:rPr>
            <a:t>Aspects relevant – Capital Gains, Dividend, interest, Withholding Taxes, Tax Credits</a:t>
          </a:r>
          <a:endParaRPr lang="en-IN" sz="2000" b="1" kern="1200" dirty="0">
            <a:solidFill>
              <a:schemeClr val="tx1"/>
            </a:solidFill>
          </a:endParaRPr>
        </a:p>
      </dsp:txBody>
      <dsp:txXfrm>
        <a:off x="507531" y="4383336"/>
        <a:ext cx="10564581" cy="674591"/>
      </dsp:txXfrm>
    </dsp:sp>
    <dsp:sp modelId="{37B06CB4-9665-4C89-89AF-2348FB46E5DB}">
      <dsp:nvSpPr>
        <dsp:cNvPr id="0" name=""/>
        <dsp:cNvSpPr/>
      </dsp:nvSpPr>
      <dsp:spPr>
        <a:xfrm>
          <a:off x="85911" y="4299012"/>
          <a:ext cx="843239" cy="843239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0404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39AE17B-CFDC-04FE-7732-D964DF26570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D71E4C-35F4-C79C-3A2F-3CEC6D8E29A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810987B-4F89-4CD4-8D1C-75A2C4CE6E2E}" type="datetimeFigureOut">
              <a:rPr lang="en-IN"/>
              <a:pPr>
                <a:defRPr/>
              </a:pPr>
              <a:t>22-12-2023</a:t>
            </a:fld>
            <a:endParaRPr lang="en-IN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0824742C-6F00-8573-C4E3-8F3B70BED4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IN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25741E8-AEF2-ABE1-8321-D542AA2E08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IN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798F0-FBD3-F104-DC58-C22CE5706A2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BA2FA4-FF86-0DB8-018D-6B1FDDDBBB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E999491-58FA-436A-974F-3D4CAA6686B5}" type="slidenum">
              <a:rPr lang="en-IN"/>
              <a:pPr>
                <a:defRPr/>
              </a:pPr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4" y="770467"/>
            <a:ext cx="11349563" cy="42684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3" y="1835150"/>
            <a:ext cx="11328399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4" y="1170713"/>
            <a:ext cx="11349563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4680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1" y="770467"/>
            <a:ext cx="11328400" cy="42684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3" y="1835150"/>
            <a:ext cx="5530851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1" y="1170713"/>
            <a:ext cx="11328400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6246289" y="1835150"/>
            <a:ext cx="5513916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87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1" y="770467"/>
            <a:ext cx="11328400" cy="426784"/>
          </a:xfrm>
        </p:spPr>
        <p:txBody>
          <a:bodyPr/>
          <a:lstStyle>
            <a:lvl1pPr>
              <a:lnSpc>
                <a:spcPct val="8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3" y="1835150"/>
            <a:ext cx="3552000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1" y="1170713"/>
            <a:ext cx="11328400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4330584" y="1835150"/>
            <a:ext cx="3552000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8229367" y="1835151"/>
            <a:ext cx="3552000" cy="4002616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216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1" y="770467"/>
            <a:ext cx="11328400" cy="42684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1" y="1170713"/>
            <a:ext cx="11328400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60615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0221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1" y="770467"/>
            <a:ext cx="11328400" cy="42684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3" y="1835150"/>
            <a:ext cx="5530851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1" y="1170713"/>
            <a:ext cx="11328400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6246289" y="1835150"/>
            <a:ext cx="5513916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04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1" y="770467"/>
            <a:ext cx="11328400" cy="426784"/>
          </a:xfrm>
        </p:spPr>
        <p:txBody>
          <a:bodyPr/>
          <a:lstStyle>
            <a:lvl1pPr>
              <a:lnSpc>
                <a:spcPct val="80000"/>
              </a:lnSpc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3" y="1835150"/>
            <a:ext cx="3552000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1" y="1170713"/>
            <a:ext cx="11328400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5"/>
          </p:nvPr>
        </p:nvSpPr>
        <p:spPr bwMode="gray">
          <a:xfrm>
            <a:off x="4330584" y="1835150"/>
            <a:ext cx="3552000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8229367" y="1835151"/>
            <a:ext cx="3552000" cy="4002616"/>
          </a:xfrm>
        </p:spPr>
        <p:txBody>
          <a:bodyPr/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714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1" y="770467"/>
            <a:ext cx="11328400" cy="42684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1" y="1170713"/>
            <a:ext cx="11328400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3085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277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VIDER_Charco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430188" y="2109723"/>
            <a:ext cx="10800000" cy="36933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>
              <a:buNone/>
              <a:defRPr sz="2400" b="0">
                <a:solidFill>
                  <a:schemeClr val="bg1"/>
                </a:solidFill>
                <a:latin typeface="+mn-lt"/>
              </a:defRPr>
            </a:lvl1pPr>
            <a:lvl2pPr marL="609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6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5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31801" y="1663700"/>
            <a:ext cx="10798387" cy="459613"/>
          </a:xfrm>
          <a:prstGeom prst="rect">
            <a:avLst/>
          </a:prstGeom>
        </p:spPr>
        <p:txBody>
          <a:bodyPr/>
          <a:lstStyle>
            <a:lvl1pPr algn="l"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95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4" y="752475"/>
            <a:ext cx="11286065" cy="426784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4" y="1664464"/>
            <a:ext cx="11286065" cy="41724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  <a:lvl6pPr>
              <a:spcBef>
                <a:spcPts val="0"/>
              </a:spcBef>
              <a:spcAft>
                <a:spcPts val="600"/>
              </a:spcAft>
              <a:defRPr/>
            </a:lvl6pPr>
            <a:lvl7pPr>
              <a:spcBef>
                <a:spcPts val="0"/>
              </a:spcBef>
              <a:spcAft>
                <a:spcPts val="600"/>
              </a:spcAft>
              <a:defRPr/>
            </a:lvl7pPr>
            <a:lvl8pPr>
              <a:spcBef>
                <a:spcPts val="0"/>
              </a:spcBef>
              <a:spcAft>
                <a:spcPts val="600"/>
              </a:spcAft>
              <a:defRPr/>
            </a:lvl8pPr>
            <a:lvl9pPr>
              <a:spcBef>
                <a:spcPts val="0"/>
              </a:spcBef>
              <a:spcAft>
                <a:spcPts val="600"/>
              </a:spcAft>
              <a:defRPr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4" y="1104346"/>
            <a:ext cx="11286065" cy="221599"/>
          </a:xfrm>
          <a:prstGeom prst="rect">
            <a:avLst/>
          </a:prstGeo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8222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914" y="428625"/>
            <a:ext cx="11306175" cy="75247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058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431804" y="770467"/>
            <a:ext cx="11349563" cy="426848"/>
          </a:xfrm>
        </p:spPr>
        <p:txBody>
          <a:bodyPr/>
          <a:lstStyle>
            <a:lvl1pPr>
              <a:lnSpc>
                <a:spcPct val="80000"/>
              </a:lnSpc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 bwMode="gray">
          <a:xfrm>
            <a:off x="431803" y="1835150"/>
            <a:ext cx="11328399" cy="4001713"/>
          </a:xfrm>
        </p:spPr>
        <p:txBody>
          <a:bodyPr/>
          <a:lstStyle>
            <a:lvl1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1pPr>
            <a:lvl2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3pPr>
            <a:lvl4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 bwMode="gray">
          <a:xfrm>
            <a:off x="431804" y="1170713"/>
            <a:ext cx="11349563" cy="295465"/>
          </a:xfrm>
        </p:spPr>
        <p:txBody>
          <a:bodyPr>
            <a:spAutoFit/>
          </a:bodyPr>
          <a:lstStyle>
            <a:lvl1pPr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 sz="2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084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E4DD1E-506F-1E1D-D209-323ABC8BE1B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31800" y="769938"/>
            <a:ext cx="11328400" cy="42703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5B225918-FDD6-202D-EE18-19167B97B3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gray">
          <a:xfrm>
            <a:off x="431800" y="1835150"/>
            <a:ext cx="11328400" cy="40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74DE65-98BD-2A14-AE29-53C3EC0BF798}"/>
              </a:ext>
            </a:extLst>
          </p:cNvPr>
          <p:cNvSpPr txBox="1"/>
          <p:nvPr userDrawn="1"/>
        </p:nvSpPr>
        <p:spPr>
          <a:xfrm>
            <a:off x="1038225" y="6488113"/>
            <a:ext cx="552450" cy="165100"/>
          </a:xfrm>
          <a:prstGeom prst="rect">
            <a:avLst/>
          </a:prstGeom>
          <a:noFill/>
        </p:spPr>
        <p:txBody>
          <a:bodyPr lIns="0" tIns="0" rIns="0" bIns="0" anchor="b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3DF29235-1A50-4673-99CC-7A1692F0AED5}" type="slidenum">
              <a:rPr lang="en-GB" sz="1067">
                <a:latin typeface="+mn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333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10" r:id="rId6"/>
    <p:sldLayoutId id="2147483703" r:id="rId7"/>
    <p:sldLayoutId id="2147483704" r:id="rId8"/>
  </p:sldLayoutIdLst>
  <p:hf sldNum="0" hdr="0" ftr="0" dt="0"/>
  <p:txStyles>
    <p:titleStyle>
      <a:lvl1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 kern="1200" cap="all">
          <a:solidFill>
            <a:schemeClr val="tx2"/>
          </a:solidFill>
          <a:latin typeface="+mj-lt"/>
          <a:ea typeface="+mj-ea"/>
          <a:cs typeface="+mj-cs"/>
        </a:defRPr>
      </a:lvl1pPr>
      <a:lvl2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2pPr>
      <a:lvl3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3pPr>
      <a:lvl4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4pPr>
      <a:lvl5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5pPr>
      <a:lvl6pPr marL="4572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6pPr>
      <a:lvl7pPr marL="9144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7pPr>
      <a:lvl8pPr marL="13716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8pPr>
      <a:lvl9pPr marL="18288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9pPr>
    </p:titleStyle>
    <p:bodyStyle>
      <a:lvl1pPr algn="l" defTabSz="1217613" rtl="0" eaLnBrk="0" fontAlgn="base" hangingPunct="0">
        <a:spcBef>
          <a:spcPct val="0"/>
        </a:spcBef>
        <a:spcAft>
          <a:spcPts val="800"/>
        </a:spcAft>
        <a:buFont typeface="Arial" panose="020B0604020202020204" pitchFamily="34" charset="0"/>
        <a:defRPr sz="2400" b="1" kern="1200">
          <a:solidFill>
            <a:schemeClr val="tx2"/>
          </a:solidFill>
          <a:latin typeface="+mn-lt"/>
          <a:ea typeface="+mn-ea"/>
          <a:cs typeface="+mn-cs"/>
        </a:defRPr>
      </a:lvl1pPr>
      <a:lvl2pPr algn="l" defTabSz="1217613" rtl="0" eaLnBrk="0" fontAlgn="base" hangingPunct="0">
        <a:spcBef>
          <a:spcPct val="0"/>
        </a:spcBef>
        <a:spcAft>
          <a:spcPts val="800"/>
        </a:spcAft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350838" indent="-350838" algn="l" defTabSz="1217613" rtl="0" eaLnBrk="0" fontAlgn="base" hangingPunct="0">
        <a:spcBef>
          <a:spcPct val="0"/>
        </a:spcBef>
        <a:spcAft>
          <a:spcPts val="800"/>
        </a:spcAft>
        <a:buClr>
          <a:schemeClr val="tx2"/>
        </a:buClr>
        <a:buSzPct val="90000"/>
        <a:buFont typeface="Wingdings 3" panose="05040102010807070707" pitchFamily="18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363538" algn="l" defTabSz="1217613" rtl="0" eaLnBrk="0" fontAlgn="base" hangingPunct="0">
        <a:spcBef>
          <a:spcPct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975" indent="-352425" algn="l" defTabSz="1217613" rtl="0" eaLnBrk="0" fontAlgn="base" hangingPunct="0">
        <a:spcBef>
          <a:spcPct val="0"/>
        </a:spcBef>
        <a:spcAft>
          <a:spcPts val="800"/>
        </a:spcAft>
        <a:buClr>
          <a:schemeClr val="tx2"/>
        </a:buClr>
        <a:buFont typeface="Trebuchet MS" panose="020B0603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838440" indent="-207755" algn="l" defTabSz="1218786" rtl="0" eaLnBrk="1" latinLnBrk="0" hangingPunct="1">
        <a:lnSpc>
          <a:spcPct val="110000"/>
        </a:lnSpc>
        <a:spcBef>
          <a:spcPts val="0"/>
        </a:spcBef>
        <a:spcAft>
          <a:spcPts val="701"/>
        </a:spcAft>
        <a:buFont typeface="Trebuchet MS" pitchFamily="34" charset="0"/>
        <a:buChar char="–"/>
        <a:defRPr lang="en-GB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961052" indent="-304696" algn="l" defTabSz="1218786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0446" indent="-304696" algn="l" defTabSz="1218786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79837" indent="-304696" algn="l" defTabSz="1218786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91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786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78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570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962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355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748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141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BC9DA-F09F-5516-D549-82BD3F3F3834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31800" y="769938"/>
            <a:ext cx="11328400" cy="427037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0604A958-9AB9-CF8E-1715-F0566BACFA1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gray">
          <a:xfrm>
            <a:off x="431800" y="1835150"/>
            <a:ext cx="11328400" cy="40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07D3F4-04BE-147F-EF54-36FE863870D7}"/>
              </a:ext>
            </a:extLst>
          </p:cNvPr>
          <p:cNvSpPr txBox="1"/>
          <p:nvPr userDrawn="1"/>
        </p:nvSpPr>
        <p:spPr>
          <a:xfrm>
            <a:off x="1038225" y="6488113"/>
            <a:ext cx="552450" cy="165100"/>
          </a:xfrm>
          <a:prstGeom prst="rect">
            <a:avLst/>
          </a:prstGeom>
          <a:noFill/>
        </p:spPr>
        <p:txBody>
          <a:bodyPr lIns="0" tIns="0" rIns="0" bIns="0" anchor="b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E5298AC0-AB88-4F0A-92B7-F6F6B697A7EF}" type="slidenum">
              <a:rPr lang="en-GB" sz="1067">
                <a:latin typeface="+mn-lt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GB" sz="1333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</p:sldLayoutIdLst>
  <p:hf sldNum="0" hdr="0" ftr="0" dt="0"/>
  <p:txStyles>
    <p:titleStyle>
      <a:lvl1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 kern="1200" cap="all">
          <a:solidFill>
            <a:schemeClr val="tx2"/>
          </a:solidFill>
          <a:latin typeface="+mj-lt"/>
          <a:ea typeface="+mj-ea"/>
          <a:cs typeface="+mj-cs"/>
        </a:defRPr>
      </a:lvl1pPr>
      <a:lvl2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2pPr>
      <a:lvl3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3pPr>
      <a:lvl4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4pPr>
      <a:lvl5pPr algn="l" defTabSz="1217613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5pPr>
      <a:lvl6pPr marL="4572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6pPr>
      <a:lvl7pPr marL="9144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7pPr>
      <a:lvl8pPr marL="13716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8pPr>
      <a:lvl9pPr marL="1828800" algn="l" defTabSz="1217613" rtl="0" fontAlgn="base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Trebuchet MS" panose="020B0603020202020204" pitchFamily="34" charset="0"/>
        </a:defRPr>
      </a:lvl9pPr>
    </p:titleStyle>
    <p:bodyStyle>
      <a:lvl1pPr algn="l" defTabSz="1217613" rtl="0" eaLnBrk="0" fontAlgn="base" hangingPunct="0">
        <a:spcBef>
          <a:spcPct val="0"/>
        </a:spcBef>
        <a:spcAft>
          <a:spcPts val="800"/>
        </a:spcAft>
        <a:buFont typeface="Arial" panose="020B0604020202020204" pitchFamily="34" charset="0"/>
        <a:defRPr sz="2400" b="1" kern="1200">
          <a:solidFill>
            <a:schemeClr val="tx2"/>
          </a:solidFill>
          <a:latin typeface="+mn-lt"/>
          <a:ea typeface="+mn-ea"/>
          <a:cs typeface="+mn-cs"/>
        </a:defRPr>
      </a:lvl1pPr>
      <a:lvl2pPr algn="l" defTabSz="1217613" rtl="0" eaLnBrk="0" fontAlgn="base" hangingPunct="0">
        <a:spcBef>
          <a:spcPct val="0"/>
        </a:spcBef>
        <a:spcAft>
          <a:spcPts val="800"/>
        </a:spcAft>
        <a:buFont typeface="Arial" panose="020B0604020202020204" pitchFamily="34" charset="0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350838" indent="-350838" algn="l" defTabSz="1217613" rtl="0" eaLnBrk="0" fontAlgn="base" hangingPunct="0">
        <a:spcBef>
          <a:spcPct val="0"/>
        </a:spcBef>
        <a:spcAft>
          <a:spcPts val="800"/>
        </a:spcAft>
        <a:buClr>
          <a:schemeClr val="tx2"/>
        </a:buClr>
        <a:buSzPct val="90000"/>
        <a:buFont typeface="Wingdings 3" panose="05040102010807070707" pitchFamily="18" charset="2"/>
        <a:buChar char="u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363538" algn="l" defTabSz="1217613" rtl="0" eaLnBrk="0" fontAlgn="base" hangingPunct="0">
        <a:spcBef>
          <a:spcPct val="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069975" indent="-352425" algn="l" defTabSz="1217613" rtl="0" eaLnBrk="0" fontAlgn="base" hangingPunct="0">
        <a:spcBef>
          <a:spcPct val="0"/>
        </a:spcBef>
        <a:spcAft>
          <a:spcPts val="800"/>
        </a:spcAft>
        <a:buClr>
          <a:schemeClr val="tx2"/>
        </a:buClr>
        <a:buFont typeface="Trebuchet MS" panose="020B0603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838440" indent="-207755" algn="l" defTabSz="1218786" rtl="0" eaLnBrk="1" latinLnBrk="0" hangingPunct="1">
        <a:lnSpc>
          <a:spcPct val="110000"/>
        </a:lnSpc>
        <a:spcBef>
          <a:spcPts val="0"/>
        </a:spcBef>
        <a:spcAft>
          <a:spcPts val="701"/>
        </a:spcAft>
        <a:buFont typeface="Trebuchet MS" pitchFamily="34" charset="0"/>
        <a:buChar char="–"/>
        <a:defRPr lang="en-GB" sz="1200" kern="12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961052" indent="-304696" algn="l" defTabSz="1218786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0446" indent="-304696" algn="l" defTabSz="1218786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79837" indent="-304696" algn="l" defTabSz="1218786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391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786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178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570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6962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355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5748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141" algn="l" defTabSz="1218786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9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1.svg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7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1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9.sv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8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7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5.png"/><Relationship Id="rId1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3">
            <a:extLst>
              <a:ext uri="{FF2B5EF4-FFF2-40B4-BE49-F238E27FC236}">
                <a16:creationId xmlns:a16="http://schemas.microsoft.com/office/drawing/2014/main" id="{0EE6C86F-0E3D-F75B-923E-F7C502A9BB35}"/>
              </a:ext>
            </a:extLst>
          </p:cNvPr>
          <p:cNvPicPr/>
          <p:nvPr/>
        </p:nvPicPr>
        <p:blipFill>
          <a:blip r:embed="rId2" cstate="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21"/>
                    </a14:imgEffect>
                    <a14:imgEffect>
                      <a14:saturation sat="10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D947908F-D15B-2458-AB2E-CFD4065400E4}"/>
              </a:ext>
            </a:extLst>
          </p:cNvPr>
          <p:cNvSpPr txBox="1">
            <a:spLocks/>
          </p:cNvSpPr>
          <p:nvPr/>
        </p:nvSpPr>
        <p:spPr bwMode="gray">
          <a:xfrm>
            <a:off x="431800" y="828675"/>
            <a:ext cx="10799763" cy="49212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12187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467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N" sz="4000" dirty="0">
                <a:solidFill>
                  <a:schemeClr val="bg1"/>
                </a:solidFill>
              </a:rPr>
              <a:t>Corporates going global</a:t>
            </a:r>
          </a:p>
        </p:txBody>
      </p:sp>
      <p:sp>
        <p:nvSpPr>
          <p:cNvPr id="6148" name="Subtitle 1">
            <a:extLst>
              <a:ext uri="{FF2B5EF4-FFF2-40B4-BE49-F238E27FC236}">
                <a16:creationId xmlns:a16="http://schemas.microsoft.com/office/drawing/2014/main" id="{A1740181-EBC9-F7D3-1E6A-EF401BA02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99" y="1527176"/>
            <a:ext cx="10799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217613">
              <a:spcAft>
                <a:spcPts val="800"/>
              </a:spcAft>
              <a:buFont typeface="Arial" panose="020B0604020202020204" pitchFamily="34" charset="0"/>
              <a:defRPr sz="2400" b="1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742950" indent="-285750" defTabSz="1217613">
              <a:spcAft>
                <a:spcPts val="80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350838" indent="-350838" defTabSz="1217613"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714375" indent="-363538" defTabSz="1217613"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1069975" indent="-352425" defTabSz="1217613"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15271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19843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24415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28987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8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 TAX &amp; REGULATORY PERSPECTIVE</a:t>
            </a:r>
            <a:endParaRPr lang="en-IN" altLang="en-US" sz="2800" cap="all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B3356C-0A59-BCB3-92CD-4D890E7304E0}"/>
              </a:ext>
            </a:extLst>
          </p:cNvPr>
          <p:cNvSpPr/>
          <p:nvPr/>
        </p:nvSpPr>
        <p:spPr>
          <a:xfrm>
            <a:off x="0" y="6334734"/>
            <a:ext cx="12192000" cy="523266"/>
          </a:xfrm>
          <a:prstGeom prst="rect">
            <a:avLst/>
          </a:prstGeom>
          <a:solidFill>
            <a:srgbClr val="14151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5930109-5E04-B15E-A11D-01FD52255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30" y="6050954"/>
            <a:ext cx="5278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217613">
              <a:spcAft>
                <a:spcPts val="800"/>
              </a:spcAft>
              <a:buFont typeface="Arial" panose="020B0604020202020204" pitchFamily="34" charset="0"/>
              <a:defRPr sz="2400" b="1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742950" indent="-285750" defTabSz="1217613">
              <a:spcAft>
                <a:spcPts val="80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350838" indent="-350838" defTabSz="1217613"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714375" indent="-363538" defTabSz="1217613"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1069975" indent="-352425" defTabSz="1217613"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15271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19843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24415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28987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chemeClr val="bg1"/>
                </a:solidFill>
              </a:rPr>
              <a:t>23 December, 23</a:t>
            </a:r>
            <a:endParaRPr lang="en-IN" alt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958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336F2-4E69-C0E6-7EB9-A1F93CD01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296863"/>
            <a:ext cx="11350625" cy="393954"/>
          </a:xfrm>
        </p:spPr>
        <p:txBody>
          <a:bodyPr/>
          <a:lstStyle/>
          <a:p>
            <a:pPr defTabSz="1218786" eaLnBrk="1" fontAlgn="auto" hangingPunct="1">
              <a:spcAft>
                <a:spcPts val="0"/>
              </a:spcAft>
              <a:defRPr/>
            </a:pPr>
            <a:r>
              <a:rPr lang="en-US" sz="3200" dirty="0"/>
              <a:t>Case 2 - company INVOLVED in Trading  (1/2)</a:t>
            </a:r>
            <a:endParaRPr lang="en-IN" sz="3200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6FC1F4C-C3E1-56C2-9E4D-89F51323C88D}"/>
              </a:ext>
            </a:extLst>
          </p:cNvPr>
          <p:cNvGrpSpPr/>
          <p:nvPr/>
        </p:nvGrpSpPr>
        <p:grpSpPr>
          <a:xfrm>
            <a:off x="2068287" y="1159558"/>
            <a:ext cx="1747836" cy="668760"/>
            <a:chOff x="1350833" y="978031"/>
            <a:chExt cx="1747836" cy="66876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F1E336E-9511-2EE0-D071-09D9CEA41CD6}"/>
                </a:ext>
              </a:extLst>
            </p:cNvPr>
            <p:cNvSpPr/>
            <p:nvPr/>
          </p:nvSpPr>
          <p:spPr>
            <a:xfrm>
              <a:off x="1377062" y="978031"/>
              <a:ext cx="1706385" cy="668760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5CCDC0-C189-D6FF-83FB-F66AE180F473}"/>
                </a:ext>
              </a:extLst>
            </p:cNvPr>
            <p:cNvSpPr txBox="1"/>
            <p:nvPr/>
          </p:nvSpPr>
          <p:spPr>
            <a:xfrm>
              <a:off x="1350833" y="1128274"/>
              <a:ext cx="1747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000" b="1" dirty="0"/>
                <a:t>I Co.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86BCFC-8DA6-3ECB-82F7-ECD8767BB9A0}"/>
              </a:ext>
            </a:extLst>
          </p:cNvPr>
          <p:cNvCxnSpPr>
            <a:cxnSpLocks/>
          </p:cNvCxnSpPr>
          <p:nvPr/>
        </p:nvCxnSpPr>
        <p:spPr>
          <a:xfrm flipH="1">
            <a:off x="2942204" y="2001267"/>
            <a:ext cx="1" cy="34186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7ED5BA4-DF6F-1FC0-CCD6-F28F4F1EAF4B}"/>
              </a:ext>
            </a:extLst>
          </p:cNvPr>
          <p:cNvGrpSpPr/>
          <p:nvPr/>
        </p:nvGrpSpPr>
        <p:grpSpPr>
          <a:xfrm>
            <a:off x="2293635" y="5641983"/>
            <a:ext cx="1297139" cy="556519"/>
            <a:chOff x="3221087" y="5323450"/>
            <a:chExt cx="1297139" cy="556519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FC57A3E-6609-F7C8-0897-D9993EEA5D6B}"/>
                </a:ext>
              </a:extLst>
            </p:cNvPr>
            <p:cNvSpPr/>
            <p:nvPr/>
          </p:nvSpPr>
          <p:spPr>
            <a:xfrm>
              <a:off x="3329569" y="5323450"/>
              <a:ext cx="1080177" cy="556519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F5F7A08-9B7E-B2E0-0DDF-481A1F3125F3}"/>
                </a:ext>
              </a:extLst>
            </p:cNvPr>
            <p:cNvSpPr txBox="1"/>
            <p:nvPr/>
          </p:nvSpPr>
          <p:spPr>
            <a:xfrm>
              <a:off x="3221087" y="5415790"/>
              <a:ext cx="12971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</a:t>
              </a:r>
              <a:r>
                <a:rPr lang="en-IN" sz="2000" b="1" dirty="0"/>
                <a:t> Co.</a:t>
              </a: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ED80E28-4FC5-8F36-62A3-3DD9B6F66CE0}"/>
              </a:ext>
            </a:extLst>
          </p:cNvPr>
          <p:cNvSpPr/>
          <p:nvPr/>
        </p:nvSpPr>
        <p:spPr>
          <a:xfrm>
            <a:off x="5639095" y="1114310"/>
            <a:ext cx="5958037" cy="4308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Objective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2213616-884A-D781-6BE6-271AB023CD23}"/>
              </a:ext>
            </a:extLst>
          </p:cNvPr>
          <p:cNvSpPr/>
          <p:nvPr/>
        </p:nvSpPr>
        <p:spPr>
          <a:xfrm>
            <a:off x="5644055" y="1576834"/>
            <a:ext cx="5953077" cy="8488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 algn="just" defTabSz="1155700" eaLnBrk="1" fontAlgn="auto" hangingPunct="1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Sale of products from Zambia to Europe</a:t>
            </a:r>
          </a:p>
          <a:p>
            <a:pPr marL="177800" indent="-177800" algn="just" defTabSz="1155700" eaLnBrk="1" fontAlgn="auto" hangingPunct="1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Limit funds in Zambia due to unstable regime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4DC25B-CF6C-17EF-7E88-9FF9F03662BA}"/>
              </a:ext>
            </a:extLst>
          </p:cNvPr>
          <p:cNvSpPr/>
          <p:nvPr/>
        </p:nvSpPr>
        <p:spPr>
          <a:xfrm>
            <a:off x="5639095" y="2651010"/>
            <a:ext cx="5958037" cy="4308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Direct Trading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4CFBE8C-38D2-D081-8FD3-682952C31DF2}"/>
              </a:ext>
            </a:extLst>
          </p:cNvPr>
          <p:cNvSpPr/>
          <p:nvPr/>
        </p:nvSpPr>
        <p:spPr>
          <a:xfrm>
            <a:off x="5644055" y="3113533"/>
            <a:ext cx="5953077" cy="3447604"/>
          </a:xfrm>
          <a:prstGeom prst="roundRect">
            <a:avLst>
              <a:gd name="adj" fmla="val 6385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Entire trading income would accrue in India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I Co. would be entitled to claim deduction of expenditure incurred in connection with the trading income. 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Net profit in the hands of I Co. would be taxable in India at 25.17 %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As no taxes have been withheld in Zambia, no tax credit would be available in India</a:t>
            </a:r>
          </a:p>
        </p:txBody>
      </p:sp>
      <p:pic>
        <p:nvPicPr>
          <p:cNvPr id="64" name="Picture 63" descr="Flag of India Tiranga; Tricolour, Proportion 2:3, Flag of India. indian flag stock illustrations">
            <a:extLst>
              <a:ext uri="{FF2B5EF4-FFF2-40B4-BE49-F238E27FC236}">
                <a16:creationId xmlns:a16="http://schemas.microsoft.com/office/drawing/2014/main" id="{1BDD5F70-C774-0789-6042-5D22838C1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26" y="2346444"/>
            <a:ext cx="722768" cy="52857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87C52BC8-D0E6-194F-0318-31CD08CF5A9E}"/>
              </a:ext>
            </a:extLst>
          </p:cNvPr>
          <p:cNvSpPr txBox="1"/>
          <p:nvPr/>
        </p:nvSpPr>
        <p:spPr>
          <a:xfrm>
            <a:off x="757921" y="2906528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India</a:t>
            </a:r>
            <a:endParaRPr lang="en-IN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0CEBB69-4AF1-C906-48BC-93C35063B163}"/>
              </a:ext>
            </a:extLst>
          </p:cNvPr>
          <p:cNvSpPr txBox="1"/>
          <p:nvPr/>
        </p:nvSpPr>
        <p:spPr>
          <a:xfrm>
            <a:off x="611756" y="486318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Zambia</a:t>
            </a:r>
            <a:endParaRPr lang="en-IN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04CFD9A-E2DD-CD55-37B9-7CAD7B27364D}"/>
              </a:ext>
            </a:extLst>
          </p:cNvPr>
          <p:cNvCxnSpPr>
            <a:cxnSpLocks/>
          </p:cNvCxnSpPr>
          <p:nvPr/>
        </p:nvCxnSpPr>
        <p:spPr>
          <a:xfrm>
            <a:off x="564458" y="3622635"/>
            <a:ext cx="443809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green and black flag with a bird on it&#10;&#10;Description automatically generated">
            <a:extLst>
              <a:ext uri="{FF2B5EF4-FFF2-40B4-BE49-F238E27FC236}">
                <a16:creationId xmlns:a16="http://schemas.microsoft.com/office/drawing/2014/main" id="{8F723107-D95F-773E-02A7-03C747BE33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28" y="4331631"/>
            <a:ext cx="757964" cy="50570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45442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86BCFC-8DA6-3ECB-82F7-ECD8767BB9A0}"/>
              </a:ext>
            </a:extLst>
          </p:cNvPr>
          <p:cNvCxnSpPr>
            <a:cxnSpLocks/>
          </p:cNvCxnSpPr>
          <p:nvPr/>
        </p:nvCxnSpPr>
        <p:spPr>
          <a:xfrm flipH="1">
            <a:off x="3043351" y="2061044"/>
            <a:ext cx="1" cy="12240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F4336F2-4E69-C0E6-7EB9-A1F93CD01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296863"/>
            <a:ext cx="11350625" cy="393954"/>
          </a:xfrm>
        </p:spPr>
        <p:txBody>
          <a:bodyPr/>
          <a:lstStyle/>
          <a:p>
            <a:pPr defTabSz="1218786" eaLnBrk="1" fontAlgn="auto" hangingPunct="1">
              <a:spcAft>
                <a:spcPts val="0"/>
              </a:spcAft>
              <a:defRPr/>
            </a:pPr>
            <a:r>
              <a:rPr lang="en-US" sz="3200" dirty="0"/>
              <a:t>Case 2 - company Involved in trading (2/2)</a:t>
            </a:r>
            <a:endParaRPr lang="en-IN" sz="3200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6FC1F4C-C3E1-56C2-9E4D-89F51323C88D}"/>
              </a:ext>
            </a:extLst>
          </p:cNvPr>
          <p:cNvGrpSpPr/>
          <p:nvPr/>
        </p:nvGrpSpPr>
        <p:grpSpPr>
          <a:xfrm>
            <a:off x="2185199" y="1159558"/>
            <a:ext cx="1747836" cy="668760"/>
            <a:chOff x="1350833" y="978031"/>
            <a:chExt cx="1747836" cy="66876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F1E336E-9511-2EE0-D071-09D9CEA41CD6}"/>
                </a:ext>
              </a:extLst>
            </p:cNvPr>
            <p:cNvSpPr/>
            <p:nvPr/>
          </p:nvSpPr>
          <p:spPr>
            <a:xfrm>
              <a:off x="1377062" y="978031"/>
              <a:ext cx="1706385" cy="668760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5CCDC0-C189-D6FF-83FB-F66AE180F473}"/>
                </a:ext>
              </a:extLst>
            </p:cNvPr>
            <p:cNvSpPr txBox="1"/>
            <p:nvPr/>
          </p:nvSpPr>
          <p:spPr>
            <a:xfrm>
              <a:off x="1350833" y="1128274"/>
              <a:ext cx="1747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000" b="1" dirty="0"/>
                <a:t>I Co.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7ED5BA4-DF6F-1FC0-CCD6-F28F4F1EAF4B}"/>
              </a:ext>
            </a:extLst>
          </p:cNvPr>
          <p:cNvGrpSpPr/>
          <p:nvPr/>
        </p:nvGrpSpPr>
        <p:grpSpPr>
          <a:xfrm>
            <a:off x="2394782" y="5641983"/>
            <a:ext cx="1297139" cy="556519"/>
            <a:chOff x="3221087" y="5323450"/>
            <a:chExt cx="1297139" cy="556519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FC57A3E-6609-F7C8-0897-D9993EEA5D6B}"/>
                </a:ext>
              </a:extLst>
            </p:cNvPr>
            <p:cNvSpPr/>
            <p:nvPr/>
          </p:nvSpPr>
          <p:spPr>
            <a:xfrm>
              <a:off x="3329569" y="5323450"/>
              <a:ext cx="1080177" cy="556519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F5F7A08-9B7E-B2E0-0DDF-481A1F3125F3}"/>
                </a:ext>
              </a:extLst>
            </p:cNvPr>
            <p:cNvSpPr txBox="1"/>
            <p:nvPr/>
          </p:nvSpPr>
          <p:spPr>
            <a:xfrm>
              <a:off x="3221087" y="5415790"/>
              <a:ext cx="12971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</a:t>
              </a:r>
              <a:r>
                <a:rPr lang="en-IN" sz="2000" b="1" dirty="0"/>
                <a:t> Co.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4DC25B-CF6C-17EF-7E88-9FF9F03662BA}"/>
              </a:ext>
            </a:extLst>
          </p:cNvPr>
          <p:cNvSpPr/>
          <p:nvPr/>
        </p:nvSpPr>
        <p:spPr>
          <a:xfrm>
            <a:off x="5637600" y="1116000"/>
            <a:ext cx="5958000" cy="4308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Setting up Trading Hub in UAE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4CFBE8C-38D2-D081-8FD3-682952C31DF2}"/>
              </a:ext>
            </a:extLst>
          </p:cNvPr>
          <p:cNvSpPr/>
          <p:nvPr/>
        </p:nvSpPr>
        <p:spPr>
          <a:xfrm>
            <a:off x="5622100" y="1578571"/>
            <a:ext cx="5958000" cy="4530871"/>
          </a:xfrm>
          <a:prstGeom prst="roundRect">
            <a:avLst>
              <a:gd name="adj" fmla="val 6385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The trading income is earned at UAE level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Trading income earned by UAE Co. located in FTZ shall not be liable to any corporate tax at UAE level (compared to 25.17% in India)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9% corporate tax is being introduced in UAE not leviable in FTZ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Utilization of funds can be optimized at UAE level – can be used for repatriation/further use. 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tx1"/>
              </a:solidFill>
            </a:endParaRP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5" name="Picture 54" descr="Flag of India Tiranga; Tricolour, Proportion 2:3, Flag of India. indian flag stock illustrations">
            <a:extLst>
              <a:ext uri="{FF2B5EF4-FFF2-40B4-BE49-F238E27FC236}">
                <a16:creationId xmlns:a16="http://schemas.microsoft.com/office/drawing/2014/main" id="{11725981-4FC3-0E73-323B-E61745DB8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29" y="1710061"/>
            <a:ext cx="722768" cy="52857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7B07398-124E-088D-1D74-ECA9FA3ECD20}"/>
              </a:ext>
            </a:extLst>
          </p:cNvPr>
          <p:cNvSpPr txBox="1"/>
          <p:nvPr/>
        </p:nvSpPr>
        <p:spPr>
          <a:xfrm>
            <a:off x="792307" y="228591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India</a:t>
            </a:r>
            <a:endParaRPr lang="en-IN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6246146-55A5-4BFB-6B9B-E030F9B8A2C0}"/>
              </a:ext>
            </a:extLst>
          </p:cNvPr>
          <p:cNvCxnSpPr>
            <a:cxnSpLocks/>
          </p:cNvCxnSpPr>
          <p:nvPr/>
        </p:nvCxnSpPr>
        <p:spPr>
          <a:xfrm>
            <a:off x="576406" y="2834844"/>
            <a:ext cx="443809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00D3D6-0E0F-A60C-1432-5630061B83A2}"/>
              </a:ext>
            </a:extLst>
          </p:cNvPr>
          <p:cNvGrpSpPr/>
          <p:nvPr/>
        </p:nvGrpSpPr>
        <p:grpSpPr>
          <a:xfrm>
            <a:off x="2255193" y="3519493"/>
            <a:ext cx="1639380" cy="556519"/>
            <a:chOff x="2434311" y="3446618"/>
            <a:chExt cx="2343630" cy="5565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57FC549-2B6B-88C2-056F-F24100EE71E5}"/>
                </a:ext>
              </a:extLst>
            </p:cNvPr>
            <p:cNvSpPr/>
            <p:nvPr/>
          </p:nvSpPr>
          <p:spPr>
            <a:xfrm>
              <a:off x="2597794" y="3446618"/>
              <a:ext cx="1951630" cy="556519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51D5EA-3245-EF74-1C3C-450D05368904}"/>
                </a:ext>
              </a:extLst>
            </p:cNvPr>
            <p:cNvSpPr txBox="1"/>
            <p:nvPr/>
          </p:nvSpPr>
          <p:spPr>
            <a:xfrm>
              <a:off x="2434311" y="3510512"/>
              <a:ext cx="23436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UAE Co.</a:t>
              </a:r>
              <a:endParaRPr lang="en-IN" sz="2000" b="1" dirty="0"/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68E8302-6A7A-4E36-68F7-329FC7E2269C}"/>
              </a:ext>
            </a:extLst>
          </p:cNvPr>
          <p:cNvCxnSpPr>
            <a:cxnSpLocks/>
          </p:cNvCxnSpPr>
          <p:nvPr/>
        </p:nvCxnSpPr>
        <p:spPr>
          <a:xfrm>
            <a:off x="3043351" y="4337080"/>
            <a:ext cx="0" cy="104306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BB61C9C1-192E-56F0-D262-33A372DB8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4125" y="3430839"/>
            <a:ext cx="671776" cy="485170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29EA53-EF8B-27AE-B76D-78639A34506F}"/>
              </a:ext>
            </a:extLst>
          </p:cNvPr>
          <p:cNvSpPr txBox="1"/>
          <p:nvPr/>
        </p:nvSpPr>
        <p:spPr>
          <a:xfrm>
            <a:off x="852877" y="3983497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UAE</a:t>
            </a:r>
            <a:endParaRPr lang="en-IN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829EDAA-12B0-7397-6AA4-E61DD033D392}"/>
              </a:ext>
            </a:extLst>
          </p:cNvPr>
          <p:cNvCxnSpPr>
            <a:cxnSpLocks/>
          </p:cNvCxnSpPr>
          <p:nvPr/>
        </p:nvCxnSpPr>
        <p:spPr>
          <a:xfrm>
            <a:off x="576406" y="4731639"/>
            <a:ext cx="443809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7173031-BC40-8A6D-AA62-E8284EE7BB2B}"/>
              </a:ext>
            </a:extLst>
          </p:cNvPr>
          <p:cNvSpPr txBox="1"/>
          <p:nvPr/>
        </p:nvSpPr>
        <p:spPr>
          <a:xfrm>
            <a:off x="679059" y="574011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Zambia</a:t>
            </a:r>
            <a:endParaRPr lang="en-IN" dirty="0"/>
          </a:p>
        </p:txBody>
      </p:sp>
      <p:pic>
        <p:nvPicPr>
          <p:cNvPr id="5" name="Picture 4" descr="A green and black flag with a bird on it&#10;&#10;Description automatically generated">
            <a:extLst>
              <a:ext uri="{FF2B5EF4-FFF2-40B4-BE49-F238E27FC236}">
                <a16:creationId xmlns:a16="http://schemas.microsoft.com/office/drawing/2014/main" id="{271B1656-BADA-7B73-983B-D4E97DE81C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629" y="5250581"/>
            <a:ext cx="725047" cy="48374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9177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3">
            <a:extLst>
              <a:ext uri="{FF2B5EF4-FFF2-40B4-BE49-F238E27FC236}">
                <a16:creationId xmlns:a16="http://schemas.microsoft.com/office/drawing/2014/main" id="{0EE6C86F-0E3D-F75B-923E-F7C502A9BB35}"/>
              </a:ext>
            </a:extLst>
          </p:cNvPr>
          <p:cNvPicPr/>
          <p:nvPr/>
        </p:nvPicPr>
        <p:blipFill>
          <a:blip r:embed="rId2" cstate="print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21"/>
                    </a14:imgEffect>
                    <a14:imgEffect>
                      <a14:saturation sat="10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D947908F-D15B-2458-AB2E-CFD4065400E4}"/>
              </a:ext>
            </a:extLst>
          </p:cNvPr>
          <p:cNvSpPr txBox="1">
            <a:spLocks/>
          </p:cNvSpPr>
          <p:nvPr/>
        </p:nvSpPr>
        <p:spPr bwMode="gray">
          <a:xfrm>
            <a:off x="431800" y="828675"/>
            <a:ext cx="10799763" cy="49212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12187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467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N" sz="4000" dirty="0">
                <a:solidFill>
                  <a:schemeClr val="bg1"/>
                </a:solidFill>
              </a:rPr>
              <a:t>Corporates going global</a:t>
            </a:r>
          </a:p>
        </p:txBody>
      </p:sp>
      <p:sp>
        <p:nvSpPr>
          <p:cNvPr id="6148" name="Subtitle 1">
            <a:extLst>
              <a:ext uri="{FF2B5EF4-FFF2-40B4-BE49-F238E27FC236}">
                <a16:creationId xmlns:a16="http://schemas.microsoft.com/office/drawing/2014/main" id="{A1740181-EBC9-F7D3-1E6A-EF401BA02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799" y="1527176"/>
            <a:ext cx="107997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217613">
              <a:spcAft>
                <a:spcPts val="800"/>
              </a:spcAft>
              <a:buFont typeface="Arial" panose="020B0604020202020204" pitchFamily="34" charset="0"/>
              <a:defRPr sz="2400" b="1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742950" indent="-285750" defTabSz="1217613">
              <a:spcAft>
                <a:spcPts val="80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350838" indent="-350838" defTabSz="1217613"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714375" indent="-363538" defTabSz="1217613"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1069975" indent="-352425" defTabSz="1217613"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15271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19843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24415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28987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800" cap="all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 TAX &amp; REGULATORY PERSPECTIVE</a:t>
            </a:r>
            <a:endParaRPr lang="en-IN" altLang="en-US" sz="2800" cap="all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B3356C-0A59-BCB3-92CD-4D890E7304E0}"/>
              </a:ext>
            </a:extLst>
          </p:cNvPr>
          <p:cNvSpPr/>
          <p:nvPr/>
        </p:nvSpPr>
        <p:spPr>
          <a:xfrm>
            <a:off x="0" y="6334734"/>
            <a:ext cx="12192000" cy="523266"/>
          </a:xfrm>
          <a:prstGeom prst="rect">
            <a:avLst/>
          </a:prstGeom>
          <a:solidFill>
            <a:srgbClr val="141515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95930109-5E04-B15E-A11D-01FD52255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830" y="2901354"/>
            <a:ext cx="5278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1217613">
              <a:spcAft>
                <a:spcPts val="800"/>
              </a:spcAft>
              <a:buFont typeface="Arial" panose="020B0604020202020204" pitchFamily="34" charset="0"/>
              <a:defRPr sz="2400" b="1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742950" indent="-285750" defTabSz="1217613">
              <a:spcAft>
                <a:spcPts val="80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350838" indent="-350838" defTabSz="1217613">
              <a:spcAft>
                <a:spcPts val="800"/>
              </a:spcAft>
              <a:buClr>
                <a:schemeClr val="tx2"/>
              </a:buClr>
              <a:buSzPct val="90000"/>
              <a:buFont typeface="Wingdings 3" panose="05040102010807070707" pitchFamily="18" charset="2"/>
              <a:buChar char="u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714375" indent="-363538" defTabSz="1217613">
              <a:spcAft>
                <a:spcPts val="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1069975" indent="-352425" defTabSz="1217613"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15271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19843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24415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2898775" indent="-352425" defTabSz="1217613" eaLnBrk="0" fontAlgn="base" hangingPunct="0">
              <a:spcBef>
                <a:spcPct val="0"/>
              </a:spcBef>
              <a:spcAft>
                <a:spcPts val="800"/>
              </a:spcAft>
              <a:buClr>
                <a:schemeClr val="tx2"/>
              </a:buClr>
              <a:buFont typeface="Trebuchet MS" panose="020B0603020202020204" pitchFamily="34" charset="0"/>
              <a:buChar char="–"/>
              <a:defRPr sz="2400"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/>
            <a:r>
              <a:rPr lang="en-US" altLang="en-US" sz="2800" dirty="0">
                <a:solidFill>
                  <a:schemeClr val="bg1"/>
                </a:solidFill>
              </a:rPr>
              <a:t>Thank you </a:t>
            </a:r>
            <a:endParaRPr lang="en-IN" alt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329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A38AA-74CB-3025-A361-0D16FB1DB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296863"/>
            <a:ext cx="11350625" cy="427037"/>
          </a:xfrm>
        </p:spPr>
        <p:txBody>
          <a:bodyPr/>
          <a:lstStyle/>
          <a:p>
            <a:pPr defTabSz="1218786" eaLnBrk="1" fontAlgn="auto" hangingPunct="1">
              <a:spcAft>
                <a:spcPts val="0"/>
              </a:spcAft>
              <a:defRPr/>
            </a:pPr>
            <a:r>
              <a:rPr lang="en-US" sz="3470" dirty="0">
                <a:solidFill>
                  <a:srgbClr val="ED1A3B"/>
                </a:solidFill>
              </a:rPr>
              <a:t>Agenda</a:t>
            </a:r>
            <a:endParaRPr lang="en-IN" sz="3470" dirty="0">
              <a:solidFill>
                <a:srgbClr val="ED1A3B"/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8F2D16DE-110F-4469-7DC3-796EE567F809}"/>
              </a:ext>
            </a:extLst>
          </p:cNvPr>
          <p:cNvSpPr/>
          <p:nvPr/>
        </p:nvSpPr>
        <p:spPr>
          <a:xfrm>
            <a:off x="10190163" y="-476250"/>
            <a:ext cx="3976687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33" b="1" dirty="0">
              <a:solidFill>
                <a:srgbClr val="40404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F1D88BE-8373-C397-94D4-10A4C7173F01}"/>
              </a:ext>
            </a:extLst>
          </p:cNvPr>
          <p:cNvSpPr/>
          <p:nvPr/>
        </p:nvSpPr>
        <p:spPr>
          <a:xfrm>
            <a:off x="6715125" y="-614363"/>
            <a:ext cx="1627188" cy="528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FF4BFDF7-1326-6B39-A14F-BDA3CC63E4E4}"/>
              </a:ext>
            </a:extLst>
          </p:cNvPr>
          <p:cNvSpPr/>
          <p:nvPr/>
        </p:nvSpPr>
        <p:spPr>
          <a:xfrm>
            <a:off x="8620125" y="-558800"/>
            <a:ext cx="1628775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pic>
        <p:nvPicPr>
          <p:cNvPr id="7174" name="Picture 2">
            <a:extLst>
              <a:ext uri="{FF2B5EF4-FFF2-40B4-BE49-F238E27FC236}">
                <a16:creationId xmlns:a16="http://schemas.microsoft.com/office/drawing/2014/main" id="{9E423246-8E7C-AB31-256E-A48011180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74" r="18465"/>
          <a:stretch>
            <a:fillRect/>
          </a:stretch>
        </p:blipFill>
        <p:spPr bwMode="auto">
          <a:xfrm>
            <a:off x="6880225" y="969963"/>
            <a:ext cx="4981575" cy="457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9DFBA93-BED5-1742-3E57-20C0EB535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948840"/>
              </p:ext>
            </p:extLst>
          </p:nvPr>
        </p:nvGraphicFramePr>
        <p:xfrm>
          <a:off x="511175" y="969963"/>
          <a:ext cx="6270625" cy="4579938"/>
        </p:xfrm>
        <a:graphic>
          <a:graphicData uri="http://schemas.openxmlformats.org/drawingml/2006/table">
            <a:tbl>
              <a:tblPr bandRow="1">
                <a:tableStyleId>{00A15C55-8517-42AA-B614-E9B94910E393}</a:tableStyleId>
              </a:tblPr>
              <a:tblGrid>
                <a:gridCol w="6270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3323">
                <a:tc>
                  <a:txBody>
                    <a:bodyPr/>
                    <a:lstStyle/>
                    <a:p>
                      <a:pPr marL="180975" indent="0">
                        <a:tabLst>
                          <a:tab pos="3851275" algn="l"/>
                        </a:tabLst>
                      </a:pPr>
                      <a:r>
                        <a:rPr lang="en-US" sz="2000" b="0" dirty="0">
                          <a:solidFill>
                            <a:schemeClr val="bg1"/>
                          </a:solidFill>
                          <a:latin typeface="+mj-lt"/>
                        </a:rPr>
                        <a:t>Corporates Going Global – Key Considerations</a:t>
                      </a:r>
                    </a:p>
                  </a:txBody>
                  <a:tcPr marL="78202" marR="78202" marT="39099" marB="39099" anchor="ctr">
                    <a:solidFill>
                      <a:srgbClr val="218F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3323">
                <a:tc>
                  <a:txBody>
                    <a:bodyPr/>
                    <a:lstStyle/>
                    <a:p>
                      <a:pPr marL="180975" indent="0"/>
                      <a:r>
                        <a:rPr lang="en-IN" sz="2000" b="0" kern="1200" dirty="0">
                          <a:solidFill>
                            <a:srgbClr val="404040"/>
                          </a:solidFill>
                          <a:latin typeface="+mj-lt"/>
                          <a:ea typeface="+mn-ea"/>
                          <a:cs typeface="+mn-cs"/>
                        </a:rPr>
                        <a:t>Outbound Regulations</a:t>
                      </a:r>
                    </a:p>
                  </a:txBody>
                  <a:tcPr marL="78202" marR="78202" marT="39099" marB="39099" anchor="ctr">
                    <a:solidFill>
                      <a:srgbClr val="F2CF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3323">
                <a:tc>
                  <a:txBody>
                    <a:bodyPr/>
                    <a:lstStyle/>
                    <a:p>
                      <a:pPr marL="180975" indent="0"/>
                      <a:r>
                        <a:rPr lang="en-US" sz="2000" b="0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Overseas Direct Investment – Key Considerations</a:t>
                      </a:r>
                      <a:endParaRPr lang="en-IN" sz="2000" b="0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8202" marR="78202" marT="39099" marB="39099" anchor="ctr">
                    <a:solidFill>
                      <a:srgbClr val="218F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3323">
                <a:tc>
                  <a:txBody>
                    <a:bodyPr/>
                    <a:lstStyle/>
                    <a:p>
                      <a:pPr marL="180975" indent="0"/>
                      <a:r>
                        <a:rPr lang="en-US" sz="2000" b="0" kern="1200" dirty="0">
                          <a:solidFill>
                            <a:srgbClr val="404040"/>
                          </a:solidFill>
                          <a:latin typeface="+mj-lt"/>
                          <a:ea typeface="+mn-ea"/>
                          <a:cs typeface="+mn-cs"/>
                        </a:rPr>
                        <a:t>Overseas Tax Structures – Key Considerations</a:t>
                      </a:r>
                    </a:p>
                  </a:txBody>
                  <a:tcPr marL="78202" marR="78202" marT="39099" marB="39099" anchor="ctr">
                    <a:solidFill>
                      <a:srgbClr val="F2CF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3323">
                <a:tc>
                  <a:txBody>
                    <a:bodyPr/>
                    <a:lstStyle/>
                    <a:p>
                      <a:pPr marL="180975" indent="0"/>
                      <a:r>
                        <a:rPr lang="en-US" sz="2000" b="0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Case studies </a:t>
                      </a:r>
                    </a:p>
                  </a:txBody>
                  <a:tcPr marL="78202" marR="78202" marT="39099" marB="39099" anchor="ctr">
                    <a:solidFill>
                      <a:srgbClr val="218F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9496624"/>
                  </a:ext>
                </a:extLst>
              </a:tr>
              <a:tr h="763323">
                <a:tc>
                  <a:txBody>
                    <a:bodyPr/>
                    <a:lstStyle/>
                    <a:p>
                      <a:pPr marL="180975" indent="0"/>
                      <a:endParaRPr lang="en-US" sz="2000" b="0" kern="1200" dirty="0">
                        <a:solidFill>
                          <a:srgbClr val="40404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8202" marR="78202" marT="39099" marB="39099" anchor="ctr">
                    <a:solidFill>
                      <a:srgbClr val="F2CFB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341509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115BDEC-3C0E-E58D-3EC2-605E2EF79CB4}"/>
              </a:ext>
            </a:extLst>
          </p:cNvPr>
          <p:cNvSpPr/>
          <p:nvPr/>
        </p:nvSpPr>
        <p:spPr>
          <a:xfrm>
            <a:off x="10190163" y="-476250"/>
            <a:ext cx="3976687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33" b="1" dirty="0">
              <a:solidFill>
                <a:srgbClr val="40404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1E2E276-0B8F-2739-7D2B-C52B33E25A59}"/>
              </a:ext>
            </a:extLst>
          </p:cNvPr>
          <p:cNvSpPr/>
          <p:nvPr/>
        </p:nvSpPr>
        <p:spPr>
          <a:xfrm>
            <a:off x="6715125" y="-614363"/>
            <a:ext cx="1627188" cy="528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9D2F3A1-6A79-028D-7F83-D487EE1CAE71}"/>
              </a:ext>
            </a:extLst>
          </p:cNvPr>
          <p:cNvSpPr/>
          <p:nvPr/>
        </p:nvSpPr>
        <p:spPr>
          <a:xfrm>
            <a:off x="8620125" y="-558800"/>
            <a:ext cx="1628775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9795BB32-4863-4832-4C02-3EE979155D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3140041"/>
              </p:ext>
            </p:extLst>
          </p:nvPr>
        </p:nvGraphicFramePr>
        <p:xfrm>
          <a:off x="633047" y="739181"/>
          <a:ext cx="11148321" cy="539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8" name="Graphic 32" descr="Open book with solid fill">
            <a:extLst>
              <a:ext uri="{FF2B5EF4-FFF2-40B4-BE49-F238E27FC236}">
                <a16:creationId xmlns:a16="http://schemas.microsoft.com/office/drawing/2014/main" id="{82E7D5B0-6537-5A1C-29D8-AED391859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70" y="1058861"/>
            <a:ext cx="486000" cy="4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Graphic 33" descr="Money with solid fill">
            <a:extLst>
              <a:ext uri="{FF2B5EF4-FFF2-40B4-BE49-F238E27FC236}">
                <a16:creationId xmlns:a16="http://schemas.microsoft.com/office/drawing/2014/main" id="{B9348562-DD7F-2363-EA49-418AB1767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771" y="1878690"/>
            <a:ext cx="486000" cy="48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Graphic 34" descr="Earth Globe - Asia with solid fill">
            <a:extLst>
              <a:ext uri="{FF2B5EF4-FFF2-40B4-BE49-F238E27FC236}">
                <a16:creationId xmlns:a16="http://schemas.microsoft.com/office/drawing/2014/main" id="{D7CE2B8C-25D5-90ED-EDB1-4B7279E8F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70" y="5314269"/>
            <a:ext cx="486000" cy="48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Graphic 35" descr="Board Of Directors with solid fill">
            <a:extLst>
              <a:ext uri="{FF2B5EF4-FFF2-40B4-BE49-F238E27FC236}">
                <a16:creationId xmlns:a16="http://schemas.microsoft.com/office/drawing/2014/main" id="{ABCC8993-4DE7-1EED-F6FD-69B04AE63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285" y="4430670"/>
            <a:ext cx="486000" cy="4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A13FB1-655C-DAD5-B110-5C332E4E93D4}"/>
              </a:ext>
            </a:extLst>
          </p:cNvPr>
          <p:cNvSpPr txBox="1">
            <a:spLocks/>
          </p:cNvSpPr>
          <p:nvPr/>
        </p:nvSpPr>
        <p:spPr bwMode="gray">
          <a:xfrm>
            <a:off x="511175" y="296863"/>
            <a:ext cx="11350625" cy="44291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12187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467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N" sz="3470" dirty="0"/>
              <a:t>CORPORATES GOING GLOBAL – KEY CONSIDERATIONS</a:t>
            </a:r>
          </a:p>
        </p:txBody>
      </p:sp>
      <p:pic>
        <p:nvPicPr>
          <p:cNvPr id="4" name="Graphic 3" descr="Call center with solid fill">
            <a:extLst>
              <a:ext uri="{FF2B5EF4-FFF2-40B4-BE49-F238E27FC236}">
                <a16:creationId xmlns:a16="http://schemas.microsoft.com/office/drawing/2014/main" id="{8E0AA3E6-0F22-2C36-38FD-72FBB6F27A8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505743" y="2727150"/>
            <a:ext cx="486000" cy="486000"/>
          </a:xfrm>
          <a:prstGeom prst="rect">
            <a:avLst/>
          </a:prstGeom>
        </p:spPr>
      </p:pic>
      <p:pic>
        <p:nvPicPr>
          <p:cNvPr id="6" name="Graphic 5" descr="Airplane with solid fill">
            <a:extLst>
              <a:ext uri="{FF2B5EF4-FFF2-40B4-BE49-F238E27FC236}">
                <a16:creationId xmlns:a16="http://schemas.microsoft.com/office/drawing/2014/main" id="{7B97AFFB-D59B-DE79-9BFC-C1BAA513FFD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505743" y="3606801"/>
            <a:ext cx="486000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318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115BDEC-3C0E-E58D-3EC2-605E2EF79CB4}"/>
              </a:ext>
            </a:extLst>
          </p:cNvPr>
          <p:cNvSpPr/>
          <p:nvPr/>
        </p:nvSpPr>
        <p:spPr>
          <a:xfrm>
            <a:off x="10190163" y="-476250"/>
            <a:ext cx="3976687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33" b="1" dirty="0">
              <a:solidFill>
                <a:srgbClr val="40404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1E2E276-0B8F-2739-7D2B-C52B33E25A59}"/>
              </a:ext>
            </a:extLst>
          </p:cNvPr>
          <p:cNvSpPr/>
          <p:nvPr/>
        </p:nvSpPr>
        <p:spPr>
          <a:xfrm>
            <a:off x="6715125" y="-614363"/>
            <a:ext cx="1627188" cy="528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9D2F3A1-6A79-028D-7F83-D487EE1CAE71}"/>
              </a:ext>
            </a:extLst>
          </p:cNvPr>
          <p:cNvSpPr/>
          <p:nvPr/>
        </p:nvSpPr>
        <p:spPr>
          <a:xfrm>
            <a:off x="8620125" y="-558800"/>
            <a:ext cx="1628775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9795BB32-4863-4832-4C02-3EE979155D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5709232"/>
              </p:ext>
            </p:extLst>
          </p:nvPr>
        </p:nvGraphicFramePr>
        <p:xfrm>
          <a:off x="633047" y="739181"/>
          <a:ext cx="11148321" cy="539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8" name="Graphic 32" descr="Open book with solid fill">
            <a:extLst>
              <a:ext uri="{FF2B5EF4-FFF2-40B4-BE49-F238E27FC236}">
                <a16:creationId xmlns:a16="http://schemas.microsoft.com/office/drawing/2014/main" id="{82E7D5B0-6537-5A1C-29D8-AED391859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13" y="1219200"/>
            <a:ext cx="68262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Graphic 33" descr="Money with solid fill">
            <a:extLst>
              <a:ext uri="{FF2B5EF4-FFF2-40B4-BE49-F238E27FC236}">
                <a16:creationId xmlns:a16="http://schemas.microsoft.com/office/drawing/2014/main" id="{B9348562-DD7F-2363-EA49-418AB1767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5" y="2465388"/>
            <a:ext cx="595313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Graphic 34" descr="Earth Globe - Asia with solid fill">
            <a:extLst>
              <a:ext uri="{FF2B5EF4-FFF2-40B4-BE49-F238E27FC236}">
                <a16:creationId xmlns:a16="http://schemas.microsoft.com/office/drawing/2014/main" id="{D7CE2B8C-25D5-90ED-EDB1-4B7279E8F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481" y="4977252"/>
            <a:ext cx="682625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Graphic 35" descr="Board Of Directors with solid fill">
            <a:extLst>
              <a:ext uri="{FF2B5EF4-FFF2-40B4-BE49-F238E27FC236}">
                <a16:creationId xmlns:a16="http://schemas.microsoft.com/office/drawing/2014/main" id="{ABCC8993-4DE7-1EED-F6FD-69B04AE63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5" y="3730625"/>
            <a:ext cx="58578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A13FB1-655C-DAD5-B110-5C332E4E93D4}"/>
              </a:ext>
            </a:extLst>
          </p:cNvPr>
          <p:cNvSpPr txBox="1">
            <a:spLocks/>
          </p:cNvSpPr>
          <p:nvPr/>
        </p:nvSpPr>
        <p:spPr bwMode="gray">
          <a:xfrm>
            <a:off x="511175" y="296863"/>
            <a:ext cx="11350625" cy="44291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12187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467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N" sz="3470" dirty="0"/>
              <a:t>Outbound regulations - FEMA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336F2-4E69-C0E6-7EB9-A1F93CD01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296863"/>
            <a:ext cx="11350625" cy="381643"/>
          </a:xfrm>
        </p:spPr>
        <p:txBody>
          <a:bodyPr/>
          <a:lstStyle/>
          <a:p>
            <a:pPr defTabSz="1218786" eaLnBrk="1" fontAlgn="auto" hangingPunct="1">
              <a:spcAft>
                <a:spcPts val="0"/>
              </a:spcAft>
              <a:defRPr/>
            </a:pPr>
            <a:r>
              <a:rPr lang="en-US" sz="3100" dirty="0"/>
              <a:t>OVERSEAS DIRECT INVESTMENT – KEY Considerations (1/2)</a:t>
            </a:r>
            <a:endParaRPr lang="en-IN" sz="31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A61441D-8BE3-84F5-8FB1-4073CDC8D03C}"/>
              </a:ext>
            </a:extLst>
          </p:cNvPr>
          <p:cNvSpPr/>
          <p:nvPr/>
        </p:nvSpPr>
        <p:spPr>
          <a:xfrm>
            <a:off x="10190163" y="-476250"/>
            <a:ext cx="3976687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33" b="1" dirty="0">
              <a:solidFill>
                <a:srgbClr val="40404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0A432A9A-D74D-E4FF-980B-914699A04A24}"/>
              </a:ext>
            </a:extLst>
          </p:cNvPr>
          <p:cNvSpPr/>
          <p:nvPr/>
        </p:nvSpPr>
        <p:spPr>
          <a:xfrm>
            <a:off x="6715125" y="-614363"/>
            <a:ext cx="1627188" cy="528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C170F9F-3795-46F5-BDDF-2594886001C5}"/>
              </a:ext>
            </a:extLst>
          </p:cNvPr>
          <p:cNvSpPr/>
          <p:nvPr/>
        </p:nvSpPr>
        <p:spPr>
          <a:xfrm>
            <a:off x="8620125" y="-558800"/>
            <a:ext cx="1628775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74EE4B1-E398-F4C7-46E9-3A67AFEBB4CF}"/>
              </a:ext>
            </a:extLst>
          </p:cNvPr>
          <p:cNvSpPr/>
          <p:nvPr/>
        </p:nvSpPr>
        <p:spPr>
          <a:xfrm>
            <a:off x="415925" y="4795838"/>
            <a:ext cx="11474450" cy="68421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Obtain UIN of foreign entity before remittance - submit evidence of investment within 6 months from remittance/capitalization-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8EAA444-38E5-D7F2-470E-57C6B4D6B8B0}"/>
              </a:ext>
            </a:extLst>
          </p:cNvPr>
          <p:cNvSpPr/>
          <p:nvPr/>
        </p:nvSpPr>
        <p:spPr>
          <a:xfrm>
            <a:off x="415925" y="4002088"/>
            <a:ext cx="11483975" cy="6842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25475" indent="7938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Pricing should be done compulsorily at arm’s length price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9224" name="Graphic 3">
            <a:extLst>
              <a:ext uri="{FF2B5EF4-FFF2-40B4-BE49-F238E27FC236}">
                <a16:creationId xmlns:a16="http://schemas.microsoft.com/office/drawing/2014/main" id="{A27A48E4-D24C-EF50-5BEF-E9394EFB6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1209675"/>
            <a:ext cx="4397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Graphic 75" descr="Earth Globe - Asia with solid fill">
            <a:extLst>
              <a:ext uri="{FF2B5EF4-FFF2-40B4-BE49-F238E27FC236}">
                <a16:creationId xmlns:a16="http://schemas.microsoft.com/office/drawing/2014/main" id="{57B9A022-8DA6-9559-3C0F-93C5A1012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4805363"/>
            <a:ext cx="658813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6" name="Graphic 17">
            <a:extLst>
              <a:ext uri="{FF2B5EF4-FFF2-40B4-BE49-F238E27FC236}">
                <a16:creationId xmlns:a16="http://schemas.microsoft.com/office/drawing/2014/main" id="{452F769F-BE8E-D0AA-CFDE-67E36EE17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212850"/>
            <a:ext cx="438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Graphic 20">
            <a:extLst>
              <a:ext uri="{FF2B5EF4-FFF2-40B4-BE49-F238E27FC236}">
                <a16:creationId xmlns:a16="http://schemas.microsoft.com/office/drawing/2014/main" id="{3369461E-05BB-D28C-FB20-30023C4D0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211263"/>
            <a:ext cx="438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5E27184B-5781-D0E5-8446-32923819CDC5}"/>
              </a:ext>
            </a:extLst>
          </p:cNvPr>
          <p:cNvSpPr/>
          <p:nvPr/>
        </p:nvSpPr>
        <p:spPr>
          <a:xfrm>
            <a:off x="419100" y="1636713"/>
            <a:ext cx="11441113" cy="68421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Directly or through step down - B</a:t>
            </a:r>
            <a:r>
              <a:rPr lang="en-US" i="1" dirty="0">
                <a:solidFill>
                  <a:schemeClr val="bg1"/>
                </a:solidFill>
              </a:rPr>
              <a:t>ona fide </a:t>
            </a:r>
            <a:r>
              <a:rPr lang="en-US" dirty="0">
                <a:solidFill>
                  <a:schemeClr val="bg1"/>
                </a:solidFill>
              </a:rPr>
              <a:t>business activity, other than restricted sectors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6EBFC871-4E1F-769C-6487-03860B863F5C}"/>
              </a:ext>
            </a:extLst>
          </p:cNvPr>
          <p:cNvSpPr/>
          <p:nvPr/>
        </p:nvSpPr>
        <p:spPr>
          <a:xfrm>
            <a:off x="430213" y="862013"/>
            <a:ext cx="11431587" cy="6842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algn="just" defTabSz="11557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Investment could be under automatic route or approval route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9231" name="Graphic 76">
            <a:extLst>
              <a:ext uri="{FF2B5EF4-FFF2-40B4-BE49-F238E27FC236}">
                <a16:creationId xmlns:a16="http://schemas.microsoft.com/office/drawing/2014/main" id="{2E49B781-4894-4140-9660-0290B2ADA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987425"/>
            <a:ext cx="438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aphic 38">
            <a:extLst>
              <a:ext uri="{FF2B5EF4-FFF2-40B4-BE49-F238E27FC236}">
                <a16:creationId xmlns:a16="http://schemas.microsoft.com/office/drawing/2014/main" id="{2D4008D9-85E2-DB0B-CD3E-0D677497771D}"/>
              </a:ext>
            </a:extLst>
          </p:cNvPr>
          <p:cNvGrpSpPr/>
          <p:nvPr/>
        </p:nvGrpSpPr>
        <p:grpSpPr>
          <a:xfrm>
            <a:off x="563203" y="2669886"/>
            <a:ext cx="390385" cy="412294"/>
            <a:chOff x="4294897" y="2331378"/>
            <a:chExt cx="555601" cy="488324"/>
          </a:xfrm>
          <a:solidFill>
            <a:schemeClr val="accent3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2F7A56D-30E2-BCB9-1E0D-DEBC57F4C4F9}"/>
                </a:ext>
              </a:extLst>
            </p:cNvPr>
            <p:cNvSpPr/>
            <p:nvPr/>
          </p:nvSpPr>
          <p:spPr>
            <a:xfrm>
              <a:off x="4294897" y="2424985"/>
              <a:ext cx="555601" cy="394716"/>
            </a:xfrm>
            <a:custGeom>
              <a:avLst/>
              <a:gdLst>
                <a:gd name="connsiteX0" fmla="*/ 201 w 555601"/>
                <a:gd name="connsiteY0" fmla="*/ 169259 h 394716"/>
                <a:gd name="connsiteX1" fmla="*/ 87756 w 555601"/>
                <a:gd name="connsiteY1" fmla="*/ 13627 h 394716"/>
                <a:gd name="connsiteX2" fmla="*/ 123501 w 555601"/>
                <a:gd name="connsiteY2" fmla="*/ 3386 h 394716"/>
                <a:gd name="connsiteX3" fmla="*/ 153824 w 555601"/>
                <a:gd name="connsiteY3" fmla="*/ 20053 h 394716"/>
                <a:gd name="connsiteX4" fmla="*/ 164869 w 555601"/>
                <a:gd name="connsiteY4" fmla="*/ 55196 h 394716"/>
                <a:gd name="connsiteX5" fmla="*/ 190573 w 555601"/>
                <a:gd name="connsiteY5" fmla="*/ 62626 h 394716"/>
                <a:gd name="connsiteX6" fmla="*/ 193384 w 555601"/>
                <a:gd name="connsiteY6" fmla="*/ 61421 h 394716"/>
                <a:gd name="connsiteX7" fmla="*/ 233748 w 555601"/>
                <a:gd name="connsiteY7" fmla="*/ 47766 h 394716"/>
                <a:gd name="connsiteX8" fmla="*/ 287767 w 555601"/>
                <a:gd name="connsiteY8" fmla="*/ 42946 h 394716"/>
                <a:gd name="connsiteX9" fmla="*/ 316484 w 555601"/>
                <a:gd name="connsiteY9" fmla="*/ 47163 h 394716"/>
                <a:gd name="connsiteX10" fmla="*/ 355843 w 555601"/>
                <a:gd name="connsiteY10" fmla="*/ 60819 h 394716"/>
                <a:gd name="connsiteX11" fmla="*/ 368896 w 555601"/>
                <a:gd name="connsiteY11" fmla="*/ 61622 h 394716"/>
                <a:gd name="connsiteX12" fmla="*/ 389580 w 555601"/>
                <a:gd name="connsiteY12" fmla="*/ 55999 h 394716"/>
                <a:gd name="connsiteX13" fmla="*/ 389580 w 555601"/>
                <a:gd name="connsiteY13" fmla="*/ 37323 h 394716"/>
                <a:gd name="connsiteX14" fmla="*/ 402232 w 555601"/>
                <a:gd name="connsiteY14" fmla="*/ 19853 h 394716"/>
                <a:gd name="connsiteX15" fmla="*/ 431550 w 555601"/>
                <a:gd name="connsiteY15" fmla="*/ 3587 h 394716"/>
                <a:gd name="connsiteX16" fmla="*/ 468500 w 555601"/>
                <a:gd name="connsiteY16" fmla="*/ 14029 h 394716"/>
                <a:gd name="connsiteX17" fmla="*/ 484766 w 555601"/>
                <a:gd name="connsiteY17" fmla="*/ 42745 h 394716"/>
                <a:gd name="connsiteX18" fmla="*/ 481152 w 555601"/>
                <a:gd name="connsiteY18" fmla="*/ 58610 h 394716"/>
                <a:gd name="connsiteX19" fmla="*/ 465689 w 555601"/>
                <a:gd name="connsiteY19" fmla="*/ 53188 h 394716"/>
                <a:gd name="connsiteX20" fmla="*/ 450427 w 555601"/>
                <a:gd name="connsiteY20" fmla="*/ 26279 h 394716"/>
                <a:gd name="connsiteX21" fmla="*/ 440186 w 555601"/>
                <a:gd name="connsiteY21" fmla="*/ 23467 h 394716"/>
                <a:gd name="connsiteX22" fmla="*/ 416489 w 555601"/>
                <a:gd name="connsiteY22" fmla="*/ 36520 h 394716"/>
                <a:gd name="connsiteX23" fmla="*/ 413276 w 555601"/>
                <a:gd name="connsiteY23" fmla="*/ 49172 h 394716"/>
                <a:gd name="connsiteX24" fmla="*/ 484365 w 555601"/>
                <a:gd name="connsiteY24" fmla="*/ 175082 h 394716"/>
                <a:gd name="connsiteX25" fmla="*/ 493803 w 555601"/>
                <a:gd name="connsiteY25" fmla="*/ 191549 h 394716"/>
                <a:gd name="connsiteX26" fmla="*/ 503844 w 555601"/>
                <a:gd name="connsiteY26" fmla="*/ 194561 h 394716"/>
                <a:gd name="connsiteX27" fmla="*/ 529548 w 555601"/>
                <a:gd name="connsiteY27" fmla="*/ 180504 h 394716"/>
                <a:gd name="connsiteX28" fmla="*/ 532359 w 555601"/>
                <a:gd name="connsiteY28" fmla="*/ 170865 h 394716"/>
                <a:gd name="connsiteX29" fmla="*/ 515491 w 555601"/>
                <a:gd name="connsiteY29" fmla="*/ 141145 h 394716"/>
                <a:gd name="connsiteX30" fmla="*/ 518704 w 555601"/>
                <a:gd name="connsiteY30" fmla="*/ 124276 h 394716"/>
                <a:gd name="connsiteX31" fmla="*/ 534368 w 555601"/>
                <a:gd name="connsiteY31" fmla="*/ 130301 h 394716"/>
                <a:gd name="connsiteX32" fmla="*/ 551638 w 555601"/>
                <a:gd name="connsiteY32" fmla="*/ 161025 h 394716"/>
                <a:gd name="connsiteX33" fmla="*/ 540593 w 555601"/>
                <a:gd name="connsiteY33" fmla="*/ 199582 h 394716"/>
                <a:gd name="connsiteX34" fmla="*/ 515491 w 555601"/>
                <a:gd name="connsiteY34" fmla="*/ 213438 h 394716"/>
                <a:gd name="connsiteX35" fmla="*/ 474525 w 555601"/>
                <a:gd name="connsiteY35" fmla="*/ 202393 h 394716"/>
                <a:gd name="connsiteX36" fmla="*/ 472115 w 555601"/>
                <a:gd name="connsiteY36" fmla="*/ 198578 h 394716"/>
                <a:gd name="connsiteX37" fmla="*/ 455046 w 555601"/>
                <a:gd name="connsiteY37" fmla="*/ 212032 h 394716"/>
                <a:gd name="connsiteX38" fmla="*/ 454644 w 555601"/>
                <a:gd name="connsiteY38" fmla="*/ 217053 h 394716"/>
                <a:gd name="connsiteX39" fmla="*/ 430747 w 555601"/>
                <a:gd name="connsiteY39" fmla="*/ 274486 h 394716"/>
                <a:gd name="connsiteX40" fmla="*/ 429944 w 555601"/>
                <a:gd name="connsiteY40" fmla="*/ 274887 h 394716"/>
                <a:gd name="connsiteX41" fmla="*/ 397613 w 555601"/>
                <a:gd name="connsiteY41" fmla="*/ 314849 h 394716"/>
                <a:gd name="connsiteX42" fmla="*/ 349016 w 555601"/>
                <a:gd name="connsiteY42" fmla="*/ 353607 h 394716"/>
                <a:gd name="connsiteX43" fmla="*/ 317287 w 555601"/>
                <a:gd name="connsiteY43" fmla="*/ 381921 h 394716"/>
                <a:gd name="connsiteX44" fmla="*/ 277927 w 555601"/>
                <a:gd name="connsiteY44" fmla="*/ 364250 h 394716"/>
                <a:gd name="connsiteX45" fmla="*/ 248207 w 555601"/>
                <a:gd name="connsiteY45" fmla="*/ 387745 h 394716"/>
                <a:gd name="connsiteX46" fmla="*/ 191778 w 555601"/>
                <a:gd name="connsiteY46" fmla="*/ 368467 h 394716"/>
                <a:gd name="connsiteX47" fmla="*/ 189569 w 555601"/>
                <a:gd name="connsiteY47" fmla="*/ 354811 h 394716"/>
                <a:gd name="connsiteX48" fmla="*/ 158242 w 555601"/>
                <a:gd name="connsiteY48" fmla="*/ 314849 h 394716"/>
                <a:gd name="connsiteX49" fmla="*/ 125911 w 555601"/>
                <a:gd name="connsiteY49" fmla="*/ 274686 h 394716"/>
                <a:gd name="connsiteX50" fmla="*/ 122095 w 555601"/>
                <a:gd name="connsiteY50" fmla="*/ 273482 h 394716"/>
                <a:gd name="connsiteX51" fmla="*/ 100608 w 555601"/>
                <a:gd name="connsiteY51" fmla="*/ 217655 h 394716"/>
                <a:gd name="connsiteX52" fmla="*/ 99805 w 555601"/>
                <a:gd name="connsiteY52" fmla="*/ 210827 h 394716"/>
                <a:gd name="connsiteX53" fmla="*/ 83539 w 555601"/>
                <a:gd name="connsiteY53" fmla="*/ 198377 h 394716"/>
                <a:gd name="connsiteX54" fmla="*/ 79322 w 555601"/>
                <a:gd name="connsiteY54" fmla="*/ 205004 h 394716"/>
                <a:gd name="connsiteX55" fmla="*/ 43778 w 555601"/>
                <a:gd name="connsiteY55" fmla="*/ 215044 h 394716"/>
                <a:gd name="connsiteX56" fmla="*/ 12852 w 555601"/>
                <a:gd name="connsiteY56" fmla="*/ 197975 h 394716"/>
                <a:gd name="connsiteX57" fmla="*/ 0 w 555601"/>
                <a:gd name="connsiteY57" fmla="*/ 180705 h 394716"/>
                <a:gd name="connsiteX58" fmla="*/ 0 w 555601"/>
                <a:gd name="connsiteY58" fmla="*/ 168857 h 394716"/>
                <a:gd name="connsiteX59" fmla="*/ 0 w 555601"/>
                <a:gd name="connsiteY59" fmla="*/ 168857 h 394716"/>
                <a:gd name="connsiteX60" fmla="*/ 251420 w 555601"/>
                <a:gd name="connsiteY60" fmla="*/ 252998 h 394716"/>
                <a:gd name="connsiteX61" fmla="*/ 270899 w 555601"/>
                <a:gd name="connsiteY61" fmla="*/ 276895 h 394716"/>
                <a:gd name="connsiteX62" fmla="*/ 265678 w 555601"/>
                <a:gd name="connsiteY62" fmla="*/ 307419 h 394716"/>
                <a:gd name="connsiteX63" fmla="*/ 286362 w 555601"/>
                <a:gd name="connsiteY63" fmla="*/ 341156 h 394716"/>
                <a:gd name="connsiteX64" fmla="*/ 287767 w 555601"/>
                <a:gd name="connsiteY64" fmla="*/ 344369 h 394716"/>
                <a:gd name="connsiteX65" fmla="*/ 306242 w 555601"/>
                <a:gd name="connsiteY65" fmla="*/ 358627 h 394716"/>
                <a:gd name="connsiteX66" fmla="*/ 326926 w 555601"/>
                <a:gd name="connsiteY66" fmla="*/ 350795 h 394716"/>
                <a:gd name="connsiteX67" fmla="*/ 321906 w 555601"/>
                <a:gd name="connsiteY67" fmla="*/ 334328 h 394716"/>
                <a:gd name="connsiteX68" fmla="*/ 306644 w 555601"/>
                <a:gd name="connsiteY68" fmla="*/ 322079 h 394716"/>
                <a:gd name="connsiteX69" fmla="*/ 303632 w 555601"/>
                <a:gd name="connsiteY69" fmla="*/ 308423 h 394716"/>
                <a:gd name="connsiteX70" fmla="*/ 316082 w 555601"/>
                <a:gd name="connsiteY70" fmla="*/ 303001 h 394716"/>
                <a:gd name="connsiteX71" fmla="*/ 322107 w 555601"/>
                <a:gd name="connsiteY71" fmla="*/ 306415 h 394716"/>
                <a:gd name="connsiteX72" fmla="*/ 351425 w 555601"/>
                <a:gd name="connsiteY72" fmla="*/ 329710 h 394716"/>
                <a:gd name="connsiteX73" fmla="*/ 375122 w 555601"/>
                <a:gd name="connsiteY73" fmla="*/ 321878 h 394716"/>
                <a:gd name="connsiteX74" fmla="*/ 369298 w 555601"/>
                <a:gd name="connsiteY74" fmla="*/ 306616 h 394716"/>
                <a:gd name="connsiteX75" fmla="*/ 339577 w 555601"/>
                <a:gd name="connsiteY75" fmla="*/ 282920 h 394716"/>
                <a:gd name="connsiteX76" fmla="*/ 334557 w 555601"/>
                <a:gd name="connsiteY76" fmla="*/ 271273 h 394716"/>
                <a:gd name="connsiteX77" fmla="*/ 352630 w 555601"/>
                <a:gd name="connsiteY77" fmla="*/ 265449 h 394716"/>
                <a:gd name="connsiteX78" fmla="*/ 382753 w 555601"/>
                <a:gd name="connsiteY78" fmla="*/ 289346 h 394716"/>
                <a:gd name="connsiteX79" fmla="*/ 396810 w 555601"/>
                <a:gd name="connsiteY79" fmla="*/ 292559 h 394716"/>
                <a:gd name="connsiteX80" fmla="*/ 406850 w 555601"/>
                <a:gd name="connsiteY80" fmla="*/ 282116 h 394716"/>
                <a:gd name="connsiteX81" fmla="*/ 401428 w 555601"/>
                <a:gd name="connsiteY81" fmla="*/ 266654 h 394716"/>
                <a:gd name="connsiteX82" fmla="*/ 373113 w 555601"/>
                <a:gd name="connsiteY82" fmla="*/ 243962 h 394716"/>
                <a:gd name="connsiteX83" fmla="*/ 369900 w 555601"/>
                <a:gd name="connsiteY83" fmla="*/ 230909 h 394716"/>
                <a:gd name="connsiteX84" fmla="*/ 381949 w 555601"/>
                <a:gd name="connsiteY84" fmla="*/ 224884 h 394716"/>
                <a:gd name="connsiteX85" fmla="*/ 387974 w 555601"/>
                <a:gd name="connsiteY85" fmla="*/ 228097 h 394716"/>
                <a:gd name="connsiteX86" fmla="*/ 414682 w 555601"/>
                <a:gd name="connsiteY86" fmla="*/ 249384 h 394716"/>
                <a:gd name="connsiteX87" fmla="*/ 438981 w 555601"/>
                <a:gd name="connsiteY87" fmla="*/ 241552 h 394716"/>
                <a:gd name="connsiteX88" fmla="*/ 431550 w 555601"/>
                <a:gd name="connsiteY88" fmla="*/ 225286 h 394716"/>
                <a:gd name="connsiteX89" fmla="*/ 373716 w 555601"/>
                <a:gd name="connsiteY89" fmla="*/ 179500 h 394716"/>
                <a:gd name="connsiteX90" fmla="*/ 318492 w 555601"/>
                <a:gd name="connsiteY90" fmla="*/ 139136 h 394716"/>
                <a:gd name="connsiteX91" fmla="*/ 268891 w 555601"/>
                <a:gd name="connsiteY91" fmla="*/ 126887 h 394716"/>
                <a:gd name="connsiteX92" fmla="*/ 250617 w 555601"/>
                <a:gd name="connsiteY92" fmla="*/ 129497 h 394716"/>
                <a:gd name="connsiteX93" fmla="*/ 184950 w 555601"/>
                <a:gd name="connsiteY93" fmla="*/ 86523 h 394716"/>
                <a:gd name="connsiteX94" fmla="*/ 181938 w 555601"/>
                <a:gd name="connsiteY94" fmla="*/ 83310 h 394716"/>
                <a:gd name="connsiteX95" fmla="*/ 152820 w 555601"/>
                <a:gd name="connsiteY95" fmla="*/ 74675 h 394716"/>
                <a:gd name="connsiteX96" fmla="*/ 93780 w 555601"/>
                <a:gd name="connsiteY96" fmla="*/ 179099 h 394716"/>
                <a:gd name="connsiteX97" fmla="*/ 120087 w 555601"/>
                <a:gd name="connsiteY97" fmla="*/ 199582 h 394716"/>
                <a:gd name="connsiteX98" fmla="*/ 148201 w 555601"/>
                <a:gd name="connsiteY98" fmla="*/ 177291 h 394716"/>
                <a:gd name="connsiteX99" fmla="*/ 205835 w 555601"/>
                <a:gd name="connsiteY99" fmla="*/ 194361 h 394716"/>
                <a:gd name="connsiteX100" fmla="*/ 207040 w 555601"/>
                <a:gd name="connsiteY100" fmla="*/ 197373 h 394716"/>
                <a:gd name="connsiteX101" fmla="*/ 250215 w 555601"/>
                <a:gd name="connsiteY101" fmla="*/ 210024 h 394716"/>
                <a:gd name="connsiteX102" fmla="*/ 251018 w 555601"/>
                <a:gd name="connsiteY102" fmla="*/ 252798 h 394716"/>
                <a:gd name="connsiteX103" fmla="*/ 251018 w 555601"/>
                <a:gd name="connsiteY103" fmla="*/ 252798 h 394716"/>
                <a:gd name="connsiteX104" fmla="*/ 461472 w 555601"/>
                <a:gd name="connsiteY104" fmla="*/ 179299 h 394716"/>
                <a:gd name="connsiteX105" fmla="*/ 402633 w 555601"/>
                <a:gd name="connsiteY105" fmla="*/ 75077 h 394716"/>
                <a:gd name="connsiteX106" fmla="*/ 374921 w 555601"/>
                <a:gd name="connsiteY106" fmla="*/ 82908 h 394716"/>
                <a:gd name="connsiteX107" fmla="*/ 348413 w 555601"/>
                <a:gd name="connsiteY107" fmla="*/ 81703 h 394716"/>
                <a:gd name="connsiteX108" fmla="*/ 324516 w 555601"/>
                <a:gd name="connsiteY108" fmla="*/ 73068 h 394716"/>
                <a:gd name="connsiteX109" fmla="*/ 286763 w 555601"/>
                <a:gd name="connsiteY109" fmla="*/ 64835 h 394716"/>
                <a:gd name="connsiteX110" fmla="*/ 234953 w 555601"/>
                <a:gd name="connsiteY110" fmla="*/ 69655 h 394716"/>
                <a:gd name="connsiteX111" fmla="*/ 213466 w 555601"/>
                <a:gd name="connsiteY111" fmla="*/ 74474 h 394716"/>
                <a:gd name="connsiteX112" fmla="*/ 208044 w 555601"/>
                <a:gd name="connsiteY112" fmla="*/ 86322 h 394716"/>
                <a:gd name="connsiteX113" fmla="*/ 228527 w 555601"/>
                <a:gd name="connsiteY113" fmla="*/ 105801 h 394716"/>
                <a:gd name="connsiteX114" fmla="*/ 255235 w 555601"/>
                <a:gd name="connsiteY114" fmla="*/ 106404 h 394716"/>
                <a:gd name="connsiteX115" fmla="*/ 335160 w 555601"/>
                <a:gd name="connsiteY115" fmla="*/ 123272 h 394716"/>
                <a:gd name="connsiteX116" fmla="*/ 396408 w 555601"/>
                <a:gd name="connsiteY116" fmla="*/ 168857 h 394716"/>
                <a:gd name="connsiteX117" fmla="*/ 435165 w 555601"/>
                <a:gd name="connsiteY117" fmla="*/ 199381 h 394716"/>
                <a:gd name="connsiteX118" fmla="*/ 461472 w 555601"/>
                <a:gd name="connsiteY118" fmla="*/ 178898 h 394716"/>
                <a:gd name="connsiteX119" fmla="*/ 461472 w 555601"/>
                <a:gd name="connsiteY119" fmla="*/ 178898 h 394716"/>
                <a:gd name="connsiteX120" fmla="*/ 56630 w 555601"/>
                <a:gd name="connsiteY120" fmla="*/ 197172 h 394716"/>
                <a:gd name="connsiteX121" fmla="*/ 61650 w 555601"/>
                <a:gd name="connsiteY121" fmla="*/ 192553 h 394716"/>
                <a:gd name="connsiteX122" fmla="*/ 71088 w 555601"/>
                <a:gd name="connsiteY122" fmla="*/ 176086 h 394716"/>
                <a:gd name="connsiteX123" fmla="*/ 142980 w 555601"/>
                <a:gd name="connsiteY123" fmla="*/ 48770 h 394716"/>
                <a:gd name="connsiteX124" fmla="*/ 139767 w 555601"/>
                <a:gd name="connsiteY124" fmla="*/ 37123 h 394716"/>
                <a:gd name="connsiteX125" fmla="*/ 115669 w 555601"/>
                <a:gd name="connsiteY125" fmla="*/ 23668 h 394716"/>
                <a:gd name="connsiteX126" fmla="*/ 105428 w 555601"/>
                <a:gd name="connsiteY126" fmla="*/ 26479 h 394716"/>
                <a:gd name="connsiteX127" fmla="*/ 23495 w 555601"/>
                <a:gd name="connsiteY127" fmla="*/ 171267 h 394716"/>
                <a:gd name="connsiteX128" fmla="*/ 26307 w 555601"/>
                <a:gd name="connsiteY128" fmla="*/ 180906 h 394716"/>
                <a:gd name="connsiteX129" fmla="*/ 51810 w 555601"/>
                <a:gd name="connsiteY129" fmla="*/ 194963 h 394716"/>
                <a:gd name="connsiteX130" fmla="*/ 56630 w 555601"/>
                <a:gd name="connsiteY130" fmla="*/ 196971 h 394716"/>
                <a:gd name="connsiteX131" fmla="*/ 56630 w 555601"/>
                <a:gd name="connsiteY131" fmla="*/ 196971 h 394716"/>
                <a:gd name="connsiteX132" fmla="*/ 237162 w 555601"/>
                <a:gd name="connsiteY132" fmla="*/ 232515 h 394716"/>
                <a:gd name="connsiteX133" fmla="*/ 227724 w 555601"/>
                <a:gd name="connsiteY133" fmla="*/ 218659 h 394716"/>
                <a:gd name="connsiteX134" fmla="*/ 211458 w 555601"/>
                <a:gd name="connsiteY134" fmla="*/ 220868 h 394716"/>
                <a:gd name="connsiteX135" fmla="*/ 154226 w 555601"/>
                <a:gd name="connsiteY135" fmla="*/ 266453 h 394716"/>
                <a:gd name="connsiteX136" fmla="*/ 151414 w 555601"/>
                <a:gd name="connsiteY136" fmla="*/ 287538 h 394716"/>
                <a:gd name="connsiteX137" fmla="*/ 172701 w 555601"/>
                <a:gd name="connsiteY137" fmla="*/ 289145 h 394716"/>
                <a:gd name="connsiteX138" fmla="*/ 229732 w 555601"/>
                <a:gd name="connsiteY138" fmla="*/ 243359 h 394716"/>
                <a:gd name="connsiteX139" fmla="*/ 237162 w 555601"/>
                <a:gd name="connsiteY139" fmla="*/ 232114 h 394716"/>
                <a:gd name="connsiteX140" fmla="*/ 237162 w 555601"/>
                <a:gd name="connsiteY140" fmla="*/ 232114 h 394716"/>
                <a:gd name="connsiteX141" fmla="*/ 251219 w 555601"/>
                <a:gd name="connsiteY141" fmla="*/ 286936 h 394716"/>
                <a:gd name="connsiteX142" fmla="*/ 241982 w 555601"/>
                <a:gd name="connsiteY142" fmla="*/ 273080 h 394716"/>
                <a:gd name="connsiteX143" fmla="*/ 225716 w 555601"/>
                <a:gd name="connsiteY143" fmla="*/ 275289 h 394716"/>
                <a:gd name="connsiteX144" fmla="*/ 186356 w 555601"/>
                <a:gd name="connsiteY144" fmla="*/ 306817 h 394716"/>
                <a:gd name="connsiteX145" fmla="*/ 183344 w 555601"/>
                <a:gd name="connsiteY145" fmla="*/ 327902 h 394716"/>
                <a:gd name="connsiteX146" fmla="*/ 204429 w 555601"/>
                <a:gd name="connsiteY146" fmla="*/ 329910 h 394716"/>
                <a:gd name="connsiteX147" fmla="*/ 243990 w 555601"/>
                <a:gd name="connsiteY147" fmla="*/ 297981 h 394716"/>
                <a:gd name="connsiteX148" fmla="*/ 251018 w 555601"/>
                <a:gd name="connsiteY148" fmla="*/ 287137 h 394716"/>
                <a:gd name="connsiteX149" fmla="*/ 251018 w 555601"/>
                <a:gd name="connsiteY149" fmla="*/ 287137 h 394716"/>
                <a:gd name="connsiteX150" fmla="*/ 187159 w 555601"/>
                <a:gd name="connsiteY150" fmla="*/ 207213 h 394716"/>
                <a:gd name="connsiteX151" fmla="*/ 178123 w 555601"/>
                <a:gd name="connsiteY151" fmla="*/ 193356 h 394716"/>
                <a:gd name="connsiteX152" fmla="*/ 162459 w 555601"/>
                <a:gd name="connsiteY152" fmla="*/ 194762 h 394716"/>
                <a:gd name="connsiteX153" fmla="*/ 121894 w 555601"/>
                <a:gd name="connsiteY153" fmla="*/ 227294 h 394716"/>
                <a:gd name="connsiteX154" fmla="*/ 119485 w 555601"/>
                <a:gd name="connsiteY154" fmla="*/ 247978 h 394716"/>
                <a:gd name="connsiteX155" fmla="*/ 139767 w 555601"/>
                <a:gd name="connsiteY155" fmla="*/ 250187 h 394716"/>
                <a:gd name="connsiteX156" fmla="*/ 180331 w 555601"/>
                <a:gd name="connsiteY156" fmla="*/ 217655 h 394716"/>
                <a:gd name="connsiteX157" fmla="*/ 187159 w 555601"/>
                <a:gd name="connsiteY157" fmla="*/ 207213 h 394716"/>
                <a:gd name="connsiteX158" fmla="*/ 187159 w 555601"/>
                <a:gd name="connsiteY158" fmla="*/ 207213 h 394716"/>
                <a:gd name="connsiteX159" fmla="*/ 211257 w 555601"/>
                <a:gd name="connsiteY159" fmla="*/ 358024 h 394716"/>
                <a:gd name="connsiteX160" fmla="*/ 219892 w 555601"/>
                <a:gd name="connsiteY160" fmla="*/ 371680 h 394716"/>
                <a:gd name="connsiteX161" fmla="*/ 235756 w 555601"/>
                <a:gd name="connsiteY161" fmla="*/ 370475 h 394716"/>
                <a:gd name="connsiteX162" fmla="*/ 258649 w 555601"/>
                <a:gd name="connsiteY162" fmla="*/ 352201 h 394716"/>
                <a:gd name="connsiteX163" fmla="*/ 261059 w 555601"/>
                <a:gd name="connsiteY163" fmla="*/ 331316 h 394716"/>
                <a:gd name="connsiteX164" fmla="*/ 240174 w 555601"/>
                <a:gd name="connsiteY164" fmla="*/ 329308 h 394716"/>
                <a:gd name="connsiteX165" fmla="*/ 217884 w 555601"/>
                <a:gd name="connsiteY165" fmla="*/ 347381 h 394716"/>
                <a:gd name="connsiteX166" fmla="*/ 211257 w 555601"/>
                <a:gd name="connsiteY166" fmla="*/ 357824 h 394716"/>
                <a:gd name="connsiteX167" fmla="*/ 211257 w 555601"/>
                <a:gd name="connsiteY167" fmla="*/ 357824 h 39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55601" h="394716">
                  <a:moveTo>
                    <a:pt x="201" y="169259"/>
                  </a:moveTo>
                  <a:cubicBezTo>
                    <a:pt x="29319" y="117248"/>
                    <a:pt x="58437" y="65437"/>
                    <a:pt x="87756" y="13627"/>
                  </a:cubicBezTo>
                  <a:cubicBezTo>
                    <a:pt x="94985" y="775"/>
                    <a:pt x="110247" y="-3442"/>
                    <a:pt x="123501" y="3386"/>
                  </a:cubicBezTo>
                  <a:cubicBezTo>
                    <a:pt x="133743" y="8607"/>
                    <a:pt x="143984" y="14230"/>
                    <a:pt x="153824" y="20053"/>
                  </a:cubicBezTo>
                  <a:cubicBezTo>
                    <a:pt x="165873" y="27283"/>
                    <a:pt x="169488" y="38930"/>
                    <a:pt x="164869" y="55196"/>
                  </a:cubicBezTo>
                  <a:cubicBezTo>
                    <a:pt x="173504" y="57807"/>
                    <a:pt x="181938" y="60216"/>
                    <a:pt x="190573" y="62626"/>
                  </a:cubicBezTo>
                  <a:cubicBezTo>
                    <a:pt x="191376" y="62827"/>
                    <a:pt x="192581" y="62024"/>
                    <a:pt x="193384" y="61421"/>
                  </a:cubicBezTo>
                  <a:cubicBezTo>
                    <a:pt x="205032" y="51380"/>
                    <a:pt x="219290" y="49172"/>
                    <a:pt x="233748" y="47766"/>
                  </a:cubicBezTo>
                  <a:cubicBezTo>
                    <a:pt x="251621" y="45958"/>
                    <a:pt x="269694" y="44754"/>
                    <a:pt x="287767" y="42946"/>
                  </a:cubicBezTo>
                  <a:cubicBezTo>
                    <a:pt x="297808" y="41942"/>
                    <a:pt x="307246" y="43950"/>
                    <a:pt x="316484" y="47163"/>
                  </a:cubicBezTo>
                  <a:cubicBezTo>
                    <a:pt x="329537" y="51581"/>
                    <a:pt x="342590" y="56602"/>
                    <a:pt x="355843" y="60819"/>
                  </a:cubicBezTo>
                  <a:cubicBezTo>
                    <a:pt x="359860" y="62024"/>
                    <a:pt x="364679" y="62425"/>
                    <a:pt x="368896" y="61622"/>
                  </a:cubicBezTo>
                  <a:cubicBezTo>
                    <a:pt x="376326" y="60216"/>
                    <a:pt x="383556" y="57606"/>
                    <a:pt x="389580" y="55999"/>
                  </a:cubicBezTo>
                  <a:cubicBezTo>
                    <a:pt x="389580" y="49372"/>
                    <a:pt x="388978" y="43348"/>
                    <a:pt x="389580" y="37323"/>
                  </a:cubicBezTo>
                  <a:cubicBezTo>
                    <a:pt x="390584" y="29492"/>
                    <a:pt x="395404" y="23869"/>
                    <a:pt x="402232" y="19853"/>
                  </a:cubicBezTo>
                  <a:cubicBezTo>
                    <a:pt x="411871" y="14230"/>
                    <a:pt x="421711" y="8808"/>
                    <a:pt x="431550" y="3587"/>
                  </a:cubicBezTo>
                  <a:cubicBezTo>
                    <a:pt x="445407" y="-3844"/>
                    <a:pt x="460669" y="574"/>
                    <a:pt x="468500" y="14029"/>
                  </a:cubicBezTo>
                  <a:cubicBezTo>
                    <a:pt x="474123" y="23467"/>
                    <a:pt x="479545" y="33106"/>
                    <a:pt x="484766" y="42745"/>
                  </a:cubicBezTo>
                  <a:cubicBezTo>
                    <a:pt x="488381" y="49172"/>
                    <a:pt x="486775" y="55598"/>
                    <a:pt x="481152" y="58610"/>
                  </a:cubicBezTo>
                  <a:cubicBezTo>
                    <a:pt x="475328" y="61823"/>
                    <a:pt x="469504" y="59815"/>
                    <a:pt x="465689" y="53188"/>
                  </a:cubicBezTo>
                  <a:cubicBezTo>
                    <a:pt x="460468" y="44352"/>
                    <a:pt x="455648" y="35315"/>
                    <a:pt x="450427" y="26279"/>
                  </a:cubicBezTo>
                  <a:cubicBezTo>
                    <a:pt x="447616" y="21258"/>
                    <a:pt x="445407" y="20656"/>
                    <a:pt x="440186" y="23467"/>
                  </a:cubicBezTo>
                  <a:cubicBezTo>
                    <a:pt x="432354" y="27684"/>
                    <a:pt x="424321" y="32102"/>
                    <a:pt x="416489" y="36520"/>
                  </a:cubicBezTo>
                  <a:cubicBezTo>
                    <a:pt x="409260" y="40536"/>
                    <a:pt x="408858" y="41541"/>
                    <a:pt x="413276" y="49172"/>
                  </a:cubicBezTo>
                  <a:cubicBezTo>
                    <a:pt x="436973" y="91142"/>
                    <a:pt x="460669" y="133112"/>
                    <a:pt x="484365" y="175082"/>
                  </a:cubicBezTo>
                  <a:cubicBezTo>
                    <a:pt x="487377" y="180504"/>
                    <a:pt x="490590" y="186127"/>
                    <a:pt x="493803" y="191549"/>
                  </a:cubicBezTo>
                  <a:cubicBezTo>
                    <a:pt x="496815" y="196569"/>
                    <a:pt x="498823" y="197373"/>
                    <a:pt x="503844" y="194561"/>
                  </a:cubicBezTo>
                  <a:cubicBezTo>
                    <a:pt x="512479" y="189943"/>
                    <a:pt x="520913" y="185123"/>
                    <a:pt x="529548" y="180504"/>
                  </a:cubicBezTo>
                  <a:cubicBezTo>
                    <a:pt x="533966" y="178095"/>
                    <a:pt x="534970" y="175283"/>
                    <a:pt x="532359" y="170865"/>
                  </a:cubicBezTo>
                  <a:cubicBezTo>
                    <a:pt x="526536" y="161025"/>
                    <a:pt x="521114" y="151185"/>
                    <a:pt x="515491" y="141145"/>
                  </a:cubicBezTo>
                  <a:cubicBezTo>
                    <a:pt x="511475" y="133915"/>
                    <a:pt x="512680" y="127489"/>
                    <a:pt x="518704" y="124276"/>
                  </a:cubicBezTo>
                  <a:cubicBezTo>
                    <a:pt x="524528" y="121063"/>
                    <a:pt x="530552" y="123272"/>
                    <a:pt x="534368" y="130301"/>
                  </a:cubicBezTo>
                  <a:cubicBezTo>
                    <a:pt x="540191" y="140542"/>
                    <a:pt x="546015" y="150583"/>
                    <a:pt x="551638" y="161025"/>
                  </a:cubicBezTo>
                  <a:cubicBezTo>
                    <a:pt x="559670" y="175685"/>
                    <a:pt x="555252" y="191147"/>
                    <a:pt x="540593" y="199582"/>
                  </a:cubicBezTo>
                  <a:cubicBezTo>
                    <a:pt x="532359" y="204401"/>
                    <a:pt x="523925" y="208819"/>
                    <a:pt x="515491" y="213438"/>
                  </a:cubicBezTo>
                  <a:cubicBezTo>
                    <a:pt x="498623" y="222675"/>
                    <a:pt x="484164" y="218659"/>
                    <a:pt x="474525" y="202393"/>
                  </a:cubicBezTo>
                  <a:cubicBezTo>
                    <a:pt x="473922" y="201389"/>
                    <a:pt x="473320" y="200586"/>
                    <a:pt x="472115" y="198578"/>
                  </a:cubicBezTo>
                  <a:cubicBezTo>
                    <a:pt x="466291" y="203196"/>
                    <a:pt x="460468" y="207413"/>
                    <a:pt x="455046" y="212032"/>
                  </a:cubicBezTo>
                  <a:cubicBezTo>
                    <a:pt x="454042" y="212835"/>
                    <a:pt x="453841" y="215848"/>
                    <a:pt x="454644" y="217053"/>
                  </a:cubicBezTo>
                  <a:cubicBezTo>
                    <a:pt x="469705" y="238339"/>
                    <a:pt x="458460" y="269666"/>
                    <a:pt x="430747" y="274486"/>
                  </a:cubicBezTo>
                  <a:cubicBezTo>
                    <a:pt x="430346" y="274486"/>
                    <a:pt x="430145" y="274887"/>
                    <a:pt x="429944" y="274887"/>
                  </a:cubicBezTo>
                  <a:cubicBezTo>
                    <a:pt x="427534" y="299186"/>
                    <a:pt x="420104" y="308222"/>
                    <a:pt x="397613" y="314849"/>
                  </a:cubicBezTo>
                  <a:cubicBezTo>
                    <a:pt x="395002" y="345172"/>
                    <a:pt x="382552" y="355213"/>
                    <a:pt x="349016" y="353607"/>
                  </a:cubicBezTo>
                  <a:cubicBezTo>
                    <a:pt x="344196" y="369471"/>
                    <a:pt x="334155" y="379512"/>
                    <a:pt x="317287" y="381921"/>
                  </a:cubicBezTo>
                  <a:cubicBezTo>
                    <a:pt x="300419" y="384331"/>
                    <a:pt x="289173" y="373688"/>
                    <a:pt x="277927" y="364250"/>
                  </a:cubicBezTo>
                  <a:cubicBezTo>
                    <a:pt x="267887" y="372282"/>
                    <a:pt x="258248" y="380516"/>
                    <a:pt x="248207" y="387745"/>
                  </a:cubicBezTo>
                  <a:cubicBezTo>
                    <a:pt x="227724" y="402605"/>
                    <a:pt x="198806" y="392565"/>
                    <a:pt x="191778" y="368467"/>
                  </a:cubicBezTo>
                  <a:cubicBezTo>
                    <a:pt x="190573" y="364250"/>
                    <a:pt x="190372" y="359631"/>
                    <a:pt x="189569" y="354811"/>
                  </a:cubicBezTo>
                  <a:cubicBezTo>
                    <a:pt x="169287" y="349791"/>
                    <a:pt x="158041" y="336939"/>
                    <a:pt x="158242" y="314849"/>
                  </a:cubicBezTo>
                  <a:cubicBezTo>
                    <a:pt x="137156" y="310231"/>
                    <a:pt x="126312" y="296776"/>
                    <a:pt x="125911" y="274686"/>
                  </a:cubicBezTo>
                  <a:cubicBezTo>
                    <a:pt x="124706" y="274285"/>
                    <a:pt x="123501" y="273883"/>
                    <a:pt x="122095" y="273482"/>
                  </a:cubicBezTo>
                  <a:cubicBezTo>
                    <a:pt x="96793" y="266453"/>
                    <a:pt x="86350" y="239544"/>
                    <a:pt x="100608" y="217655"/>
                  </a:cubicBezTo>
                  <a:cubicBezTo>
                    <a:pt x="102616" y="214643"/>
                    <a:pt x="102215" y="212635"/>
                    <a:pt x="99805" y="210827"/>
                  </a:cubicBezTo>
                  <a:cubicBezTo>
                    <a:pt x="94584" y="206811"/>
                    <a:pt x="89362" y="202795"/>
                    <a:pt x="83539" y="198377"/>
                  </a:cubicBezTo>
                  <a:cubicBezTo>
                    <a:pt x="81732" y="201188"/>
                    <a:pt x="80527" y="203196"/>
                    <a:pt x="79322" y="205004"/>
                  </a:cubicBezTo>
                  <a:cubicBezTo>
                    <a:pt x="71490" y="217253"/>
                    <a:pt x="56831" y="221671"/>
                    <a:pt x="43778" y="215044"/>
                  </a:cubicBezTo>
                  <a:cubicBezTo>
                    <a:pt x="33335" y="209622"/>
                    <a:pt x="23294" y="203799"/>
                    <a:pt x="12852" y="197975"/>
                  </a:cubicBezTo>
                  <a:cubicBezTo>
                    <a:pt x="6024" y="194160"/>
                    <a:pt x="2611" y="187533"/>
                    <a:pt x="0" y="180705"/>
                  </a:cubicBezTo>
                  <a:lnTo>
                    <a:pt x="0" y="168857"/>
                  </a:lnTo>
                  <a:lnTo>
                    <a:pt x="0" y="168857"/>
                  </a:lnTo>
                  <a:close/>
                  <a:moveTo>
                    <a:pt x="251420" y="252998"/>
                  </a:moveTo>
                  <a:cubicBezTo>
                    <a:pt x="261260" y="258420"/>
                    <a:pt x="268087" y="266252"/>
                    <a:pt x="270899" y="276895"/>
                  </a:cubicBezTo>
                  <a:cubicBezTo>
                    <a:pt x="273911" y="287739"/>
                    <a:pt x="271300" y="297981"/>
                    <a:pt x="265678" y="307419"/>
                  </a:cubicBezTo>
                  <a:cubicBezTo>
                    <a:pt x="279132" y="315050"/>
                    <a:pt x="285960" y="326095"/>
                    <a:pt x="286362" y="341156"/>
                  </a:cubicBezTo>
                  <a:cubicBezTo>
                    <a:pt x="286362" y="342361"/>
                    <a:pt x="286964" y="343767"/>
                    <a:pt x="287767" y="344369"/>
                  </a:cubicBezTo>
                  <a:cubicBezTo>
                    <a:pt x="293792" y="349189"/>
                    <a:pt x="299615" y="354410"/>
                    <a:pt x="306242" y="358627"/>
                  </a:cubicBezTo>
                  <a:cubicBezTo>
                    <a:pt x="313873" y="363647"/>
                    <a:pt x="323914" y="359430"/>
                    <a:pt x="326926" y="350795"/>
                  </a:cubicBezTo>
                  <a:cubicBezTo>
                    <a:pt x="329135" y="344771"/>
                    <a:pt x="327529" y="339148"/>
                    <a:pt x="321906" y="334328"/>
                  </a:cubicBezTo>
                  <a:cubicBezTo>
                    <a:pt x="316885" y="330111"/>
                    <a:pt x="311664" y="326296"/>
                    <a:pt x="306644" y="322079"/>
                  </a:cubicBezTo>
                  <a:cubicBezTo>
                    <a:pt x="302427" y="318464"/>
                    <a:pt x="301423" y="312841"/>
                    <a:pt x="303632" y="308423"/>
                  </a:cubicBezTo>
                  <a:cubicBezTo>
                    <a:pt x="306041" y="304005"/>
                    <a:pt x="311062" y="301596"/>
                    <a:pt x="316082" y="303001"/>
                  </a:cubicBezTo>
                  <a:cubicBezTo>
                    <a:pt x="318291" y="303604"/>
                    <a:pt x="320299" y="305009"/>
                    <a:pt x="322107" y="306415"/>
                  </a:cubicBezTo>
                  <a:cubicBezTo>
                    <a:pt x="331946" y="314046"/>
                    <a:pt x="341385" y="322079"/>
                    <a:pt x="351425" y="329710"/>
                  </a:cubicBezTo>
                  <a:cubicBezTo>
                    <a:pt x="360462" y="336537"/>
                    <a:pt x="372511" y="332521"/>
                    <a:pt x="375122" y="321878"/>
                  </a:cubicBezTo>
                  <a:cubicBezTo>
                    <a:pt x="376728" y="315653"/>
                    <a:pt x="374318" y="310431"/>
                    <a:pt x="369298" y="306616"/>
                  </a:cubicBezTo>
                  <a:cubicBezTo>
                    <a:pt x="359458" y="298583"/>
                    <a:pt x="349618" y="290752"/>
                    <a:pt x="339577" y="282920"/>
                  </a:cubicBezTo>
                  <a:cubicBezTo>
                    <a:pt x="335762" y="279908"/>
                    <a:pt x="333352" y="276293"/>
                    <a:pt x="334557" y="271273"/>
                  </a:cubicBezTo>
                  <a:cubicBezTo>
                    <a:pt x="336565" y="263039"/>
                    <a:pt x="345401" y="260027"/>
                    <a:pt x="352630" y="265449"/>
                  </a:cubicBezTo>
                  <a:cubicBezTo>
                    <a:pt x="362872" y="273281"/>
                    <a:pt x="372712" y="281313"/>
                    <a:pt x="382753" y="289346"/>
                  </a:cubicBezTo>
                  <a:cubicBezTo>
                    <a:pt x="386970" y="292760"/>
                    <a:pt x="391588" y="294165"/>
                    <a:pt x="396810" y="292559"/>
                  </a:cubicBezTo>
                  <a:cubicBezTo>
                    <a:pt x="402031" y="290952"/>
                    <a:pt x="405645" y="287538"/>
                    <a:pt x="406850" y="282116"/>
                  </a:cubicBezTo>
                  <a:cubicBezTo>
                    <a:pt x="408256" y="275891"/>
                    <a:pt x="406449" y="270670"/>
                    <a:pt x="401428" y="266654"/>
                  </a:cubicBezTo>
                  <a:cubicBezTo>
                    <a:pt x="391990" y="259023"/>
                    <a:pt x="382351" y="251593"/>
                    <a:pt x="373113" y="243962"/>
                  </a:cubicBezTo>
                  <a:cubicBezTo>
                    <a:pt x="368696" y="240347"/>
                    <a:pt x="367892" y="235327"/>
                    <a:pt x="369900" y="230909"/>
                  </a:cubicBezTo>
                  <a:cubicBezTo>
                    <a:pt x="372109" y="226089"/>
                    <a:pt x="376728" y="223679"/>
                    <a:pt x="381949" y="224884"/>
                  </a:cubicBezTo>
                  <a:cubicBezTo>
                    <a:pt x="384158" y="225487"/>
                    <a:pt x="386166" y="226692"/>
                    <a:pt x="387974" y="228097"/>
                  </a:cubicBezTo>
                  <a:cubicBezTo>
                    <a:pt x="397010" y="235126"/>
                    <a:pt x="405645" y="242355"/>
                    <a:pt x="414682" y="249384"/>
                  </a:cubicBezTo>
                  <a:cubicBezTo>
                    <a:pt x="424120" y="256613"/>
                    <a:pt x="436772" y="252597"/>
                    <a:pt x="438981" y="241552"/>
                  </a:cubicBezTo>
                  <a:cubicBezTo>
                    <a:pt x="440386" y="234523"/>
                    <a:pt x="436973" y="229503"/>
                    <a:pt x="431550" y="225286"/>
                  </a:cubicBezTo>
                  <a:cubicBezTo>
                    <a:pt x="412272" y="210024"/>
                    <a:pt x="393195" y="194361"/>
                    <a:pt x="373716" y="179500"/>
                  </a:cubicBezTo>
                  <a:cubicBezTo>
                    <a:pt x="355643" y="165644"/>
                    <a:pt x="337168" y="152390"/>
                    <a:pt x="318492" y="139136"/>
                  </a:cubicBezTo>
                  <a:cubicBezTo>
                    <a:pt x="303632" y="128493"/>
                    <a:pt x="287366" y="123473"/>
                    <a:pt x="268891" y="126887"/>
                  </a:cubicBezTo>
                  <a:cubicBezTo>
                    <a:pt x="262866" y="127891"/>
                    <a:pt x="256842" y="128895"/>
                    <a:pt x="250617" y="129497"/>
                  </a:cubicBezTo>
                  <a:cubicBezTo>
                    <a:pt x="220896" y="133112"/>
                    <a:pt x="190975" y="120059"/>
                    <a:pt x="184950" y="86523"/>
                  </a:cubicBezTo>
                  <a:cubicBezTo>
                    <a:pt x="184749" y="85318"/>
                    <a:pt x="183143" y="83712"/>
                    <a:pt x="181938" y="83310"/>
                  </a:cubicBezTo>
                  <a:cubicBezTo>
                    <a:pt x="172299" y="80298"/>
                    <a:pt x="162660" y="77486"/>
                    <a:pt x="152820" y="74675"/>
                  </a:cubicBezTo>
                  <a:cubicBezTo>
                    <a:pt x="132939" y="110018"/>
                    <a:pt x="113059" y="144960"/>
                    <a:pt x="93780" y="179099"/>
                  </a:cubicBezTo>
                  <a:cubicBezTo>
                    <a:pt x="103018" y="186328"/>
                    <a:pt x="111452" y="192955"/>
                    <a:pt x="120087" y="199582"/>
                  </a:cubicBezTo>
                  <a:cubicBezTo>
                    <a:pt x="129124" y="192352"/>
                    <a:pt x="138562" y="184721"/>
                    <a:pt x="148201" y="177291"/>
                  </a:cubicBezTo>
                  <a:cubicBezTo>
                    <a:pt x="168885" y="161427"/>
                    <a:pt x="196798" y="169660"/>
                    <a:pt x="205835" y="194361"/>
                  </a:cubicBezTo>
                  <a:cubicBezTo>
                    <a:pt x="206237" y="195365"/>
                    <a:pt x="206638" y="196369"/>
                    <a:pt x="207040" y="197373"/>
                  </a:cubicBezTo>
                  <a:cubicBezTo>
                    <a:pt x="224310" y="192152"/>
                    <a:pt x="239371" y="195164"/>
                    <a:pt x="250215" y="210024"/>
                  </a:cubicBezTo>
                  <a:cubicBezTo>
                    <a:pt x="260256" y="223479"/>
                    <a:pt x="259653" y="237937"/>
                    <a:pt x="251018" y="252798"/>
                  </a:cubicBezTo>
                  <a:lnTo>
                    <a:pt x="251018" y="252798"/>
                  </a:lnTo>
                  <a:close/>
                  <a:moveTo>
                    <a:pt x="461472" y="179299"/>
                  </a:moveTo>
                  <a:cubicBezTo>
                    <a:pt x="441993" y="144960"/>
                    <a:pt x="422313" y="110018"/>
                    <a:pt x="402633" y="75077"/>
                  </a:cubicBezTo>
                  <a:cubicBezTo>
                    <a:pt x="393195" y="77687"/>
                    <a:pt x="383957" y="80298"/>
                    <a:pt x="374921" y="82908"/>
                  </a:cubicBezTo>
                  <a:cubicBezTo>
                    <a:pt x="365884" y="85519"/>
                    <a:pt x="357249" y="85318"/>
                    <a:pt x="348413" y="81703"/>
                  </a:cubicBezTo>
                  <a:cubicBezTo>
                    <a:pt x="340582" y="78490"/>
                    <a:pt x="332549" y="75880"/>
                    <a:pt x="324516" y="73068"/>
                  </a:cubicBezTo>
                  <a:cubicBezTo>
                    <a:pt x="312267" y="69052"/>
                    <a:pt x="300419" y="63229"/>
                    <a:pt x="286763" y="64835"/>
                  </a:cubicBezTo>
                  <a:cubicBezTo>
                    <a:pt x="269493" y="66642"/>
                    <a:pt x="252223" y="67646"/>
                    <a:pt x="234953" y="69655"/>
                  </a:cubicBezTo>
                  <a:cubicBezTo>
                    <a:pt x="227724" y="70458"/>
                    <a:pt x="220494" y="72265"/>
                    <a:pt x="213466" y="74474"/>
                  </a:cubicBezTo>
                  <a:cubicBezTo>
                    <a:pt x="206839" y="76683"/>
                    <a:pt x="206036" y="79495"/>
                    <a:pt x="208044" y="86322"/>
                  </a:cubicBezTo>
                  <a:cubicBezTo>
                    <a:pt x="211257" y="96765"/>
                    <a:pt x="218085" y="103994"/>
                    <a:pt x="228527" y="105801"/>
                  </a:cubicBezTo>
                  <a:cubicBezTo>
                    <a:pt x="237162" y="107408"/>
                    <a:pt x="246801" y="108211"/>
                    <a:pt x="255235" y="106404"/>
                  </a:cubicBezTo>
                  <a:cubicBezTo>
                    <a:pt x="284554" y="100379"/>
                    <a:pt x="311062" y="105199"/>
                    <a:pt x="335160" y="123272"/>
                  </a:cubicBezTo>
                  <a:cubicBezTo>
                    <a:pt x="355442" y="138534"/>
                    <a:pt x="376126" y="153595"/>
                    <a:pt x="396408" y="168857"/>
                  </a:cubicBezTo>
                  <a:cubicBezTo>
                    <a:pt x="409662" y="178898"/>
                    <a:pt x="422715" y="189541"/>
                    <a:pt x="435165" y="199381"/>
                  </a:cubicBezTo>
                  <a:cubicBezTo>
                    <a:pt x="444001" y="192553"/>
                    <a:pt x="452435" y="185926"/>
                    <a:pt x="461472" y="178898"/>
                  </a:cubicBezTo>
                  <a:lnTo>
                    <a:pt x="461472" y="178898"/>
                  </a:lnTo>
                  <a:close/>
                  <a:moveTo>
                    <a:pt x="56630" y="197172"/>
                  </a:moveTo>
                  <a:cubicBezTo>
                    <a:pt x="58236" y="195766"/>
                    <a:pt x="60445" y="194361"/>
                    <a:pt x="61650" y="192553"/>
                  </a:cubicBezTo>
                  <a:cubicBezTo>
                    <a:pt x="65064" y="187131"/>
                    <a:pt x="67875" y="181508"/>
                    <a:pt x="71088" y="176086"/>
                  </a:cubicBezTo>
                  <a:cubicBezTo>
                    <a:pt x="94985" y="133714"/>
                    <a:pt x="119083" y="91142"/>
                    <a:pt x="142980" y="48770"/>
                  </a:cubicBezTo>
                  <a:cubicBezTo>
                    <a:pt x="146595" y="42344"/>
                    <a:pt x="146193" y="40737"/>
                    <a:pt x="139767" y="37123"/>
                  </a:cubicBezTo>
                  <a:cubicBezTo>
                    <a:pt x="131734" y="32705"/>
                    <a:pt x="123702" y="28086"/>
                    <a:pt x="115669" y="23668"/>
                  </a:cubicBezTo>
                  <a:cubicBezTo>
                    <a:pt x="110448" y="20857"/>
                    <a:pt x="108239" y="21459"/>
                    <a:pt x="105428" y="26479"/>
                  </a:cubicBezTo>
                  <a:cubicBezTo>
                    <a:pt x="78117" y="74675"/>
                    <a:pt x="50806" y="123071"/>
                    <a:pt x="23495" y="171267"/>
                  </a:cubicBezTo>
                  <a:cubicBezTo>
                    <a:pt x="20885" y="175685"/>
                    <a:pt x="21889" y="178697"/>
                    <a:pt x="26307" y="180906"/>
                  </a:cubicBezTo>
                  <a:cubicBezTo>
                    <a:pt x="34942" y="185525"/>
                    <a:pt x="43376" y="190344"/>
                    <a:pt x="51810" y="194963"/>
                  </a:cubicBezTo>
                  <a:cubicBezTo>
                    <a:pt x="53015" y="195565"/>
                    <a:pt x="54421" y="196168"/>
                    <a:pt x="56630" y="196971"/>
                  </a:cubicBezTo>
                  <a:lnTo>
                    <a:pt x="56630" y="196971"/>
                  </a:lnTo>
                  <a:close/>
                  <a:moveTo>
                    <a:pt x="237162" y="232515"/>
                  </a:moveTo>
                  <a:cubicBezTo>
                    <a:pt x="235756" y="225688"/>
                    <a:pt x="232945" y="221270"/>
                    <a:pt x="227724" y="218659"/>
                  </a:cubicBezTo>
                  <a:cubicBezTo>
                    <a:pt x="221900" y="215848"/>
                    <a:pt x="216478" y="217053"/>
                    <a:pt x="211458" y="220868"/>
                  </a:cubicBezTo>
                  <a:cubicBezTo>
                    <a:pt x="192380" y="236130"/>
                    <a:pt x="173303" y="251191"/>
                    <a:pt x="154226" y="266453"/>
                  </a:cubicBezTo>
                  <a:cubicBezTo>
                    <a:pt x="147398" y="272076"/>
                    <a:pt x="146193" y="281313"/>
                    <a:pt x="151414" y="287538"/>
                  </a:cubicBezTo>
                  <a:cubicBezTo>
                    <a:pt x="156635" y="293965"/>
                    <a:pt x="165471" y="294969"/>
                    <a:pt x="172701" y="289145"/>
                  </a:cubicBezTo>
                  <a:cubicBezTo>
                    <a:pt x="191778" y="274084"/>
                    <a:pt x="211056" y="258822"/>
                    <a:pt x="229732" y="243359"/>
                  </a:cubicBezTo>
                  <a:cubicBezTo>
                    <a:pt x="232945" y="240548"/>
                    <a:pt x="234752" y="235929"/>
                    <a:pt x="237162" y="232114"/>
                  </a:cubicBezTo>
                  <a:lnTo>
                    <a:pt x="237162" y="232114"/>
                  </a:lnTo>
                  <a:close/>
                  <a:moveTo>
                    <a:pt x="251219" y="286936"/>
                  </a:moveTo>
                  <a:cubicBezTo>
                    <a:pt x="249813" y="280108"/>
                    <a:pt x="247203" y="275690"/>
                    <a:pt x="241982" y="273080"/>
                  </a:cubicBezTo>
                  <a:cubicBezTo>
                    <a:pt x="236158" y="270268"/>
                    <a:pt x="230736" y="271273"/>
                    <a:pt x="225716" y="275289"/>
                  </a:cubicBezTo>
                  <a:cubicBezTo>
                    <a:pt x="212663" y="285731"/>
                    <a:pt x="199409" y="296174"/>
                    <a:pt x="186356" y="306817"/>
                  </a:cubicBezTo>
                  <a:cubicBezTo>
                    <a:pt x="179127" y="312640"/>
                    <a:pt x="178123" y="321275"/>
                    <a:pt x="183344" y="327902"/>
                  </a:cubicBezTo>
                  <a:cubicBezTo>
                    <a:pt x="188565" y="334529"/>
                    <a:pt x="197200" y="335533"/>
                    <a:pt x="204429" y="329910"/>
                  </a:cubicBezTo>
                  <a:cubicBezTo>
                    <a:pt x="217884" y="319468"/>
                    <a:pt x="231138" y="309026"/>
                    <a:pt x="243990" y="297981"/>
                  </a:cubicBezTo>
                  <a:cubicBezTo>
                    <a:pt x="247203" y="295370"/>
                    <a:pt x="248608" y="290752"/>
                    <a:pt x="251018" y="287137"/>
                  </a:cubicBezTo>
                  <a:lnTo>
                    <a:pt x="251018" y="287137"/>
                  </a:lnTo>
                  <a:close/>
                  <a:moveTo>
                    <a:pt x="187159" y="207213"/>
                  </a:moveTo>
                  <a:cubicBezTo>
                    <a:pt x="186155" y="200385"/>
                    <a:pt x="183344" y="195967"/>
                    <a:pt x="178123" y="193356"/>
                  </a:cubicBezTo>
                  <a:cubicBezTo>
                    <a:pt x="172701" y="190545"/>
                    <a:pt x="167078" y="191147"/>
                    <a:pt x="162459" y="194762"/>
                  </a:cubicBezTo>
                  <a:cubicBezTo>
                    <a:pt x="148804" y="205405"/>
                    <a:pt x="135349" y="216249"/>
                    <a:pt x="121894" y="227294"/>
                  </a:cubicBezTo>
                  <a:cubicBezTo>
                    <a:pt x="115067" y="232917"/>
                    <a:pt x="114464" y="241552"/>
                    <a:pt x="119485" y="247978"/>
                  </a:cubicBezTo>
                  <a:cubicBezTo>
                    <a:pt x="124304" y="254002"/>
                    <a:pt x="133341" y="255207"/>
                    <a:pt x="139767" y="250187"/>
                  </a:cubicBezTo>
                  <a:cubicBezTo>
                    <a:pt x="153422" y="239544"/>
                    <a:pt x="167078" y="228901"/>
                    <a:pt x="180331" y="217655"/>
                  </a:cubicBezTo>
                  <a:cubicBezTo>
                    <a:pt x="183344" y="215044"/>
                    <a:pt x="184950" y="210827"/>
                    <a:pt x="187159" y="207213"/>
                  </a:cubicBezTo>
                  <a:lnTo>
                    <a:pt x="187159" y="207213"/>
                  </a:lnTo>
                  <a:close/>
                  <a:moveTo>
                    <a:pt x="211257" y="358024"/>
                  </a:moveTo>
                  <a:cubicBezTo>
                    <a:pt x="212462" y="364451"/>
                    <a:pt x="214872" y="368868"/>
                    <a:pt x="219892" y="371680"/>
                  </a:cubicBezTo>
                  <a:cubicBezTo>
                    <a:pt x="225314" y="374692"/>
                    <a:pt x="230736" y="374290"/>
                    <a:pt x="235756" y="370475"/>
                  </a:cubicBezTo>
                  <a:cubicBezTo>
                    <a:pt x="243588" y="364651"/>
                    <a:pt x="251219" y="358426"/>
                    <a:pt x="258649" y="352201"/>
                  </a:cubicBezTo>
                  <a:cubicBezTo>
                    <a:pt x="265276" y="346578"/>
                    <a:pt x="266079" y="337541"/>
                    <a:pt x="261059" y="331316"/>
                  </a:cubicBezTo>
                  <a:cubicBezTo>
                    <a:pt x="256039" y="325091"/>
                    <a:pt x="247203" y="324087"/>
                    <a:pt x="240174" y="329308"/>
                  </a:cubicBezTo>
                  <a:cubicBezTo>
                    <a:pt x="232543" y="335132"/>
                    <a:pt x="224912" y="340955"/>
                    <a:pt x="217884" y="347381"/>
                  </a:cubicBezTo>
                  <a:cubicBezTo>
                    <a:pt x="214872" y="349992"/>
                    <a:pt x="213466" y="354410"/>
                    <a:pt x="211257" y="357824"/>
                  </a:cubicBezTo>
                  <a:lnTo>
                    <a:pt x="211257" y="357824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110FBDB9-95AA-4B6F-ED49-AC7194AB0366}"/>
                </a:ext>
              </a:extLst>
            </p:cNvPr>
            <p:cNvSpPr/>
            <p:nvPr/>
          </p:nvSpPr>
          <p:spPr>
            <a:xfrm>
              <a:off x="4561980" y="2331378"/>
              <a:ext cx="21687" cy="77112"/>
            </a:xfrm>
            <a:custGeom>
              <a:avLst/>
              <a:gdLst>
                <a:gd name="connsiteX0" fmla="*/ 21688 w 21687"/>
                <a:gd name="connsiteY0" fmla="*/ 38757 h 77112"/>
                <a:gd name="connsiteX1" fmla="*/ 21688 w 21687"/>
                <a:gd name="connsiteY1" fmla="*/ 65265 h 77112"/>
                <a:gd name="connsiteX2" fmla="*/ 11045 w 21687"/>
                <a:gd name="connsiteY2" fmla="*/ 77113 h 77112"/>
                <a:gd name="connsiteX3" fmla="*/ 0 w 21687"/>
                <a:gd name="connsiteY3" fmla="*/ 65064 h 77112"/>
                <a:gd name="connsiteX4" fmla="*/ 0 w 21687"/>
                <a:gd name="connsiteY4" fmla="*/ 11848 h 77112"/>
                <a:gd name="connsiteX5" fmla="*/ 10643 w 21687"/>
                <a:gd name="connsiteY5" fmla="*/ 0 h 77112"/>
                <a:gd name="connsiteX6" fmla="*/ 21688 w 21687"/>
                <a:gd name="connsiteY6" fmla="*/ 12049 h 77112"/>
                <a:gd name="connsiteX7" fmla="*/ 21688 w 21687"/>
                <a:gd name="connsiteY7" fmla="*/ 38556 h 77112"/>
                <a:gd name="connsiteX8" fmla="*/ 21688 w 21687"/>
                <a:gd name="connsiteY8" fmla="*/ 38556 h 7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87" h="77112">
                  <a:moveTo>
                    <a:pt x="21688" y="38757"/>
                  </a:moveTo>
                  <a:cubicBezTo>
                    <a:pt x="21688" y="47593"/>
                    <a:pt x="21688" y="56429"/>
                    <a:pt x="21688" y="65265"/>
                  </a:cubicBezTo>
                  <a:cubicBezTo>
                    <a:pt x="21688" y="72293"/>
                    <a:pt x="17471" y="76912"/>
                    <a:pt x="11045" y="77113"/>
                  </a:cubicBezTo>
                  <a:cubicBezTo>
                    <a:pt x="4418" y="77113"/>
                    <a:pt x="0" y="72494"/>
                    <a:pt x="0" y="65064"/>
                  </a:cubicBezTo>
                  <a:cubicBezTo>
                    <a:pt x="0" y="47392"/>
                    <a:pt x="0" y="29520"/>
                    <a:pt x="0" y="11848"/>
                  </a:cubicBezTo>
                  <a:cubicBezTo>
                    <a:pt x="0" y="4820"/>
                    <a:pt x="4217" y="201"/>
                    <a:pt x="10643" y="0"/>
                  </a:cubicBezTo>
                  <a:cubicBezTo>
                    <a:pt x="17270" y="0"/>
                    <a:pt x="21487" y="4619"/>
                    <a:pt x="21688" y="12049"/>
                  </a:cubicBezTo>
                  <a:cubicBezTo>
                    <a:pt x="21688" y="20885"/>
                    <a:pt x="21688" y="29721"/>
                    <a:pt x="21688" y="38556"/>
                  </a:cubicBezTo>
                  <a:lnTo>
                    <a:pt x="21688" y="3855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2A9497C-709B-1484-008C-D11C4E7BDC80}"/>
                </a:ext>
              </a:extLst>
            </p:cNvPr>
            <p:cNvSpPr/>
            <p:nvPr/>
          </p:nvSpPr>
          <p:spPr>
            <a:xfrm>
              <a:off x="4460635" y="2363738"/>
              <a:ext cx="50740" cy="67845"/>
            </a:xfrm>
            <a:custGeom>
              <a:avLst/>
              <a:gdLst>
                <a:gd name="connsiteX0" fmla="*/ 50740 w 50740"/>
                <a:gd name="connsiteY0" fmla="*/ 55797 h 67845"/>
                <a:gd name="connsiteX1" fmla="*/ 43109 w 50740"/>
                <a:gd name="connsiteY1" fmla="*/ 67243 h 67845"/>
                <a:gd name="connsiteX2" fmla="*/ 30458 w 50740"/>
                <a:gd name="connsiteY2" fmla="*/ 62424 h 67845"/>
                <a:gd name="connsiteX3" fmla="*/ 11983 w 50740"/>
                <a:gd name="connsiteY3" fmla="*/ 33105 h 67845"/>
                <a:gd name="connsiteX4" fmla="*/ 2143 w 50740"/>
                <a:gd name="connsiteY4" fmla="*/ 17642 h 67845"/>
                <a:gd name="connsiteX5" fmla="*/ 5356 w 50740"/>
                <a:gd name="connsiteY5" fmla="*/ 1577 h 67845"/>
                <a:gd name="connsiteX6" fmla="*/ 20618 w 50740"/>
                <a:gd name="connsiteY6" fmla="*/ 5995 h 67845"/>
                <a:gd name="connsiteX7" fmla="*/ 48330 w 50740"/>
                <a:gd name="connsiteY7" fmla="*/ 49973 h 67845"/>
                <a:gd name="connsiteX8" fmla="*/ 50539 w 50740"/>
                <a:gd name="connsiteY8" fmla="*/ 55596 h 67845"/>
                <a:gd name="connsiteX9" fmla="*/ 50539 w 50740"/>
                <a:gd name="connsiteY9" fmla="*/ 55596 h 6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40" h="67845">
                  <a:moveTo>
                    <a:pt x="50740" y="55797"/>
                  </a:moveTo>
                  <a:cubicBezTo>
                    <a:pt x="50539" y="62223"/>
                    <a:pt x="47929" y="65838"/>
                    <a:pt x="43109" y="67243"/>
                  </a:cubicBezTo>
                  <a:cubicBezTo>
                    <a:pt x="37888" y="68850"/>
                    <a:pt x="33470" y="67243"/>
                    <a:pt x="30458" y="62424"/>
                  </a:cubicBezTo>
                  <a:cubicBezTo>
                    <a:pt x="24233" y="52785"/>
                    <a:pt x="18208" y="42945"/>
                    <a:pt x="11983" y="33105"/>
                  </a:cubicBezTo>
                  <a:cubicBezTo>
                    <a:pt x="8770" y="27884"/>
                    <a:pt x="5356" y="22863"/>
                    <a:pt x="2143" y="17642"/>
                  </a:cubicBezTo>
                  <a:cubicBezTo>
                    <a:pt x="-1673" y="11417"/>
                    <a:pt x="-267" y="4991"/>
                    <a:pt x="5356" y="1577"/>
                  </a:cubicBezTo>
                  <a:cubicBezTo>
                    <a:pt x="10577" y="-1636"/>
                    <a:pt x="16802" y="171"/>
                    <a:pt x="20618" y="5995"/>
                  </a:cubicBezTo>
                  <a:cubicBezTo>
                    <a:pt x="29855" y="20654"/>
                    <a:pt x="39093" y="35314"/>
                    <a:pt x="48330" y="49973"/>
                  </a:cubicBezTo>
                  <a:cubicBezTo>
                    <a:pt x="49535" y="51981"/>
                    <a:pt x="50138" y="54592"/>
                    <a:pt x="50539" y="55596"/>
                  </a:cubicBezTo>
                  <a:lnTo>
                    <a:pt x="50539" y="5559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881A38B-6CFE-7F7E-D990-8CBD66AC05E1}"/>
                </a:ext>
              </a:extLst>
            </p:cNvPr>
            <p:cNvSpPr/>
            <p:nvPr/>
          </p:nvSpPr>
          <p:spPr>
            <a:xfrm>
              <a:off x="4634453" y="2363745"/>
              <a:ext cx="50829" cy="68843"/>
            </a:xfrm>
            <a:custGeom>
              <a:avLst/>
              <a:gdLst>
                <a:gd name="connsiteX0" fmla="*/ 11869 w 50829"/>
                <a:gd name="connsiteY0" fmla="*/ 68843 h 68843"/>
                <a:gd name="connsiteX1" fmla="*/ 1427 w 50829"/>
                <a:gd name="connsiteY1" fmla="*/ 51975 h 68843"/>
                <a:gd name="connsiteX2" fmla="*/ 31348 w 50829"/>
                <a:gd name="connsiteY2" fmla="*/ 4382 h 68843"/>
                <a:gd name="connsiteX3" fmla="*/ 45807 w 50829"/>
                <a:gd name="connsiteY3" fmla="*/ 1771 h 68843"/>
                <a:gd name="connsiteX4" fmla="*/ 49020 w 50829"/>
                <a:gd name="connsiteY4" fmla="*/ 17033 h 68843"/>
                <a:gd name="connsiteX5" fmla="*/ 33557 w 50829"/>
                <a:gd name="connsiteY5" fmla="*/ 41733 h 68843"/>
                <a:gd name="connsiteX6" fmla="*/ 20705 w 50829"/>
                <a:gd name="connsiteY6" fmla="*/ 61815 h 68843"/>
                <a:gd name="connsiteX7" fmla="*/ 12070 w 50829"/>
                <a:gd name="connsiteY7" fmla="*/ 68843 h 68843"/>
                <a:gd name="connsiteX8" fmla="*/ 12070 w 50829"/>
                <a:gd name="connsiteY8" fmla="*/ 68843 h 6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29" h="68843">
                  <a:moveTo>
                    <a:pt x="11869" y="68843"/>
                  </a:moveTo>
                  <a:cubicBezTo>
                    <a:pt x="2832" y="67639"/>
                    <a:pt x="-2791" y="59204"/>
                    <a:pt x="1427" y="51975"/>
                  </a:cubicBezTo>
                  <a:cubicBezTo>
                    <a:pt x="11066" y="35910"/>
                    <a:pt x="21106" y="20046"/>
                    <a:pt x="31348" y="4382"/>
                  </a:cubicBezTo>
                  <a:cubicBezTo>
                    <a:pt x="34561" y="-438"/>
                    <a:pt x="41188" y="-1241"/>
                    <a:pt x="45807" y="1771"/>
                  </a:cubicBezTo>
                  <a:cubicBezTo>
                    <a:pt x="50827" y="4984"/>
                    <a:pt x="52433" y="11410"/>
                    <a:pt x="49020" y="17033"/>
                  </a:cubicBezTo>
                  <a:cubicBezTo>
                    <a:pt x="43999" y="25468"/>
                    <a:pt x="38778" y="33500"/>
                    <a:pt x="33557" y="41733"/>
                  </a:cubicBezTo>
                  <a:cubicBezTo>
                    <a:pt x="29340" y="48360"/>
                    <a:pt x="25323" y="55389"/>
                    <a:pt x="20705" y="61815"/>
                  </a:cubicBezTo>
                  <a:cubicBezTo>
                    <a:pt x="18496" y="64626"/>
                    <a:pt x="14881" y="66635"/>
                    <a:pt x="12070" y="68843"/>
                  </a:cubicBezTo>
                  <a:lnTo>
                    <a:pt x="12070" y="688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18B9E31-49F7-1FA8-DA90-B729B1A99E70}"/>
                </a:ext>
              </a:extLst>
            </p:cNvPr>
            <p:cNvSpPr/>
            <p:nvPr/>
          </p:nvSpPr>
          <p:spPr>
            <a:xfrm>
              <a:off x="4783880" y="2505886"/>
              <a:ext cx="21888" cy="21888"/>
            </a:xfrm>
            <a:custGeom>
              <a:avLst/>
              <a:gdLst>
                <a:gd name="connsiteX0" fmla="*/ 21889 w 21888"/>
                <a:gd name="connsiteY0" fmla="*/ 10643 h 21888"/>
                <a:gd name="connsiteX1" fmla="*/ 11045 w 21888"/>
                <a:gd name="connsiteY1" fmla="*/ 21889 h 21888"/>
                <a:gd name="connsiteX2" fmla="*/ 0 w 21888"/>
                <a:gd name="connsiteY2" fmla="*/ 10844 h 21888"/>
                <a:gd name="connsiteX3" fmla="*/ 10643 w 21888"/>
                <a:gd name="connsiteY3" fmla="*/ 0 h 21888"/>
                <a:gd name="connsiteX4" fmla="*/ 21889 w 21888"/>
                <a:gd name="connsiteY4" fmla="*/ 10643 h 21888"/>
                <a:gd name="connsiteX5" fmla="*/ 21889 w 21888"/>
                <a:gd name="connsiteY5" fmla="*/ 10643 h 2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88" h="21888">
                  <a:moveTo>
                    <a:pt x="21889" y="10643"/>
                  </a:moveTo>
                  <a:cubicBezTo>
                    <a:pt x="21889" y="16467"/>
                    <a:pt x="16668" y="21889"/>
                    <a:pt x="11045" y="21889"/>
                  </a:cubicBezTo>
                  <a:cubicBezTo>
                    <a:pt x="5221" y="21889"/>
                    <a:pt x="0" y="16668"/>
                    <a:pt x="0" y="10844"/>
                  </a:cubicBezTo>
                  <a:cubicBezTo>
                    <a:pt x="0" y="5020"/>
                    <a:pt x="4820" y="201"/>
                    <a:pt x="10643" y="0"/>
                  </a:cubicBezTo>
                  <a:cubicBezTo>
                    <a:pt x="16668" y="0"/>
                    <a:pt x="21889" y="4820"/>
                    <a:pt x="21889" y="10643"/>
                  </a:cubicBezTo>
                  <a:lnTo>
                    <a:pt x="21889" y="106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</p:grpSp>
      <p:pic>
        <p:nvPicPr>
          <p:cNvPr id="9233" name="Graphic 77">
            <a:extLst>
              <a:ext uri="{FF2B5EF4-FFF2-40B4-BE49-F238E27FC236}">
                <a16:creationId xmlns:a16="http://schemas.microsoft.com/office/drawing/2014/main" id="{D17AAE9E-5B78-61E8-8716-D6826292C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690688"/>
            <a:ext cx="576263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90859879-63B6-9E90-4DD4-591DB34C5F38}"/>
              </a:ext>
            </a:extLst>
          </p:cNvPr>
          <p:cNvSpPr/>
          <p:nvPr/>
        </p:nvSpPr>
        <p:spPr>
          <a:xfrm>
            <a:off x="419100" y="3211513"/>
            <a:ext cx="11441113" cy="72072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FC by Indian Entity should not exceed 400% of its net worth (</a:t>
            </a:r>
            <a:r>
              <a:rPr lang="en-US" i="1" dirty="0"/>
              <a:t>paid up capital, free reserves and security premium)</a:t>
            </a:r>
            <a:r>
              <a:rPr lang="en-US" dirty="0">
                <a:solidFill>
                  <a:schemeClr val="bg1"/>
                </a:solidFill>
              </a:rPr>
              <a:t> as per the latest audited financial statements</a:t>
            </a:r>
          </a:p>
        </p:txBody>
      </p:sp>
      <p:grpSp>
        <p:nvGrpSpPr>
          <p:cNvPr id="9236" name="Graphic 38">
            <a:extLst>
              <a:ext uri="{FF2B5EF4-FFF2-40B4-BE49-F238E27FC236}">
                <a16:creationId xmlns:a16="http://schemas.microsoft.com/office/drawing/2014/main" id="{52EAC39B-CC21-5435-9E4A-210D0903E936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3257550"/>
            <a:ext cx="584200" cy="628650"/>
            <a:chOff x="3890597" y="1863881"/>
            <a:chExt cx="1364252" cy="1423688"/>
          </a:xfrm>
        </p:grpSpPr>
        <p:sp>
          <p:nvSpPr>
            <p:cNvPr id="9249" name="Freeform: Shape 93">
              <a:extLst>
                <a:ext uri="{FF2B5EF4-FFF2-40B4-BE49-F238E27FC236}">
                  <a16:creationId xmlns:a16="http://schemas.microsoft.com/office/drawing/2014/main" id="{CD5FAFC1-719A-BEBB-314B-009862D1C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597" y="1898956"/>
              <a:ext cx="1364252" cy="1364462"/>
            </a:xfrm>
            <a:custGeom>
              <a:avLst/>
              <a:gdLst>
                <a:gd name="T0" fmla="*/ 1140887 w 1364252"/>
                <a:gd name="T1" fmla="*/ 177388 h 1364462"/>
                <a:gd name="T2" fmla="*/ 1187075 w 1364252"/>
                <a:gd name="T3" fmla="*/ 1141097 h 1364462"/>
                <a:gd name="T4" fmla="*/ 223365 w 1364252"/>
                <a:gd name="T5" fmla="*/ 1187284 h 1364462"/>
                <a:gd name="T6" fmla="*/ 223365 w 1364252"/>
                <a:gd name="T7" fmla="*/ 1187284 h 1364462"/>
                <a:gd name="T8" fmla="*/ 177178 w 1364252"/>
                <a:gd name="T9" fmla="*/ 223575 h 1364462"/>
                <a:gd name="T10" fmla="*/ 846493 w 1364252"/>
                <a:gd name="T11" fmla="*/ 19949 h 136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4252" h="1364462">
                  <a:moveTo>
                    <a:pt x="1140887" y="177388"/>
                  </a:moveTo>
                  <a:cubicBezTo>
                    <a:pt x="1419618" y="430816"/>
                    <a:pt x="1440302" y="862166"/>
                    <a:pt x="1187075" y="1141097"/>
                  </a:cubicBezTo>
                  <a:cubicBezTo>
                    <a:pt x="933647" y="1419828"/>
                    <a:pt x="502297" y="1440512"/>
                    <a:pt x="223365" y="1187284"/>
                  </a:cubicBezTo>
                  <a:cubicBezTo>
                    <a:pt x="-55365" y="933856"/>
                    <a:pt x="-76049" y="502306"/>
                    <a:pt x="177178" y="223575"/>
                  </a:cubicBezTo>
                  <a:cubicBezTo>
                    <a:pt x="351887" y="31395"/>
                    <a:pt x="610938" y="-38287"/>
                    <a:pt x="846493" y="19949"/>
                  </a:cubicBezTo>
                </a:path>
              </a:pathLst>
            </a:custGeom>
            <a:noFill/>
            <a:ln w="500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1E90738B-9CB3-F602-0B6A-22B279B5D7ED}"/>
                </a:ext>
              </a:extLst>
            </p:cNvPr>
            <p:cNvSpPr/>
            <p:nvPr/>
          </p:nvSpPr>
          <p:spPr>
            <a:xfrm>
              <a:off x="4691354" y="1863881"/>
              <a:ext cx="74144" cy="100665"/>
            </a:xfrm>
            <a:custGeom>
              <a:avLst/>
              <a:gdLst>
                <a:gd name="connsiteX0" fmla="*/ 75506 w 75506"/>
                <a:gd name="connsiteY0" fmla="*/ 61851 h 99001"/>
                <a:gd name="connsiteX1" fmla="*/ 26307 w 75506"/>
                <a:gd name="connsiteY1" fmla="*/ 99002 h 99001"/>
                <a:gd name="connsiteX2" fmla="*/ 0 w 75506"/>
                <a:gd name="connsiteY2" fmla="*/ 92776 h 99001"/>
                <a:gd name="connsiteX3" fmla="*/ 48999 w 75506"/>
                <a:gd name="connsiteY3" fmla="*/ 55626 h 99001"/>
                <a:gd name="connsiteX4" fmla="*/ 22491 w 75506"/>
                <a:gd name="connsiteY4" fmla="*/ 0 h 99001"/>
                <a:gd name="connsiteX5" fmla="*/ 48798 w 75506"/>
                <a:gd name="connsiteY5" fmla="*/ 6426 h 99001"/>
                <a:gd name="connsiteX6" fmla="*/ 75506 w 75506"/>
                <a:gd name="connsiteY6" fmla="*/ 61851 h 99001"/>
                <a:gd name="connsiteX7" fmla="*/ 75506 w 75506"/>
                <a:gd name="connsiteY7" fmla="*/ 61851 h 99001"/>
                <a:gd name="connsiteX8" fmla="*/ 75506 w 75506"/>
                <a:gd name="connsiteY8" fmla="*/ 61851 h 9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506" h="99001">
                  <a:moveTo>
                    <a:pt x="75506" y="61851"/>
                  </a:moveTo>
                  <a:lnTo>
                    <a:pt x="26307" y="99002"/>
                  </a:lnTo>
                  <a:lnTo>
                    <a:pt x="0" y="92776"/>
                  </a:lnTo>
                  <a:lnTo>
                    <a:pt x="48999" y="55626"/>
                  </a:lnTo>
                  <a:lnTo>
                    <a:pt x="22491" y="0"/>
                  </a:lnTo>
                  <a:lnTo>
                    <a:pt x="48798" y="6426"/>
                  </a:lnTo>
                  <a:lnTo>
                    <a:pt x="75506" y="61851"/>
                  </a:lnTo>
                  <a:lnTo>
                    <a:pt x="75506" y="61851"/>
                  </a:lnTo>
                  <a:lnTo>
                    <a:pt x="75506" y="61851"/>
                  </a:lnTo>
                  <a:close/>
                </a:path>
              </a:pathLst>
            </a:custGeom>
            <a:noFill/>
            <a:ln w="5008" cap="flat">
              <a:solidFill>
                <a:schemeClr val="accent3"/>
              </a:solidFill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1D2F680-DF28-6FAF-B7B1-7DBF2BDA2069}"/>
                </a:ext>
              </a:extLst>
            </p:cNvPr>
            <p:cNvSpPr/>
            <p:nvPr/>
          </p:nvSpPr>
          <p:spPr>
            <a:xfrm>
              <a:off x="4079666" y="3053884"/>
              <a:ext cx="934216" cy="233685"/>
            </a:xfrm>
            <a:custGeom>
              <a:avLst/>
              <a:gdLst>
                <a:gd name="connsiteX0" fmla="*/ 923217 w 933488"/>
                <a:gd name="connsiteY0" fmla="*/ 86093 h 232399"/>
                <a:gd name="connsiteX1" fmla="*/ 799917 w 933488"/>
                <a:gd name="connsiteY1" fmla="*/ 161197 h 232399"/>
                <a:gd name="connsiteX2" fmla="*/ 8708 w 933488"/>
                <a:gd name="connsiteY2" fmla="*/ 46733 h 232399"/>
                <a:gd name="connsiteX3" fmla="*/ 8105 w 933488"/>
                <a:gd name="connsiteY3" fmla="*/ 45930 h 232399"/>
                <a:gd name="connsiteX4" fmla="*/ 4892 w 933488"/>
                <a:gd name="connsiteY4" fmla="*/ 11390 h 232399"/>
                <a:gd name="connsiteX5" fmla="*/ 6900 w 933488"/>
                <a:gd name="connsiteY5" fmla="*/ 8779 h 232399"/>
                <a:gd name="connsiteX6" fmla="*/ 10314 w 933488"/>
                <a:gd name="connsiteY6" fmla="*/ 5566 h 232399"/>
                <a:gd name="connsiteX7" fmla="*/ 45055 w 933488"/>
                <a:gd name="connsiteY7" fmla="*/ 6972 h 232399"/>
                <a:gd name="connsiteX8" fmla="*/ 776623 w 933488"/>
                <a:gd name="connsiteY8" fmla="*/ 112801 h 232399"/>
                <a:gd name="connsiteX9" fmla="*/ 890484 w 933488"/>
                <a:gd name="connsiteY9" fmla="*/ 43319 h 232399"/>
                <a:gd name="connsiteX10" fmla="*/ 923619 w 933488"/>
                <a:gd name="connsiteY10" fmla="*/ 43721 h 232399"/>
                <a:gd name="connsiteX11" fmla="*/ 928037 w 933488"/>
                <a:gd name="connsiteY11" fmla="*/ 48339 h 232399"/>
                <a:gd name="connsiteX12" fmla="*/ 928840 w 933488"/>
                <a:gd name="connsiteY12" fmla="*/ 49745 h 232399"/>
                <a:gd name="connsiteX13" fmla="*/ 922816 w 933488"/>
                <a:gd name="connsiteY13" fmla="*/ 85892 h 232399"/>
                <a:gd name="connsiteX14" fmla="*/ 923016 w 933488"/>
                <a:gd name="connsiteY14" fmla="*/ 85892 h 23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3488" h="232399">
                  <a:moveTo>
                    <a:pt x="923217" y="86093"/>
                  </a:moveTo>
                  <a:cubicBezTo>
                    <a:pt x="885062" y="115010"/>
                    <a:pt x="843695" y="140312"/>
                    <a:pt x="799917" y="161197"/>
                  </a:cubicBezTo>
                  <a:cubicBezTo>
                    <a:pt x="535846" y="287911"/>
                    <a:pt x="225186" y="242929"/>
                    <a:pt x="8708" y="46733"/>
                  </a:cubicBezTo>
                  <a:cubicBezTo>
                    <a:pt x="8507" y="46532"/>
                    <a:pt x="8105" y="46331"/>
                    <a:pt x="8105" y="45930"/>
                  </a:cubicBezTo>
                  <a:cubicBezTo>
                    <a:pt x="-1534" y="36692"/>
                    <a:pt x="-2538" y="22033"/>
                    <a:pt x="4892" y="11390"/>
                  </a:cubicBezTo>
                  <a:cubicBezTo>
                    <a:pt x="5495" y="10385"/>
                    <a:pt x="6298" y="9582"/>
                    <a:pt x="6900" y="8779"/>
                  </a:cubicBezTo>
                  <a:cubicBezTo>
                    <a:pt x="8105" y="7574"/>
                    <a:pt x="9109" y="6570"/>
                    <a:pt x="10314" y="5566"/>
                  </a:cubicBezTo>
                  <a:cubicBezTo>
                    <a:pt x="20556" y="-2266"/>
                    <a:pt x="35215" y="-1864"/>
                    <a:pt x="45055" y="6972"/>
                  </a:cubicBezTo>
                  <a:cubicBezTo>
                    <a:pt x="245267" y="188508"/>
                    <a:pt x="532231" y="229876"/>
                    <a:pt x="776623" y="112801"/>
                  </a:cubicBezTo>
                  <a:cubicBezTo>
                    <a:pt x="816785" y="93523"/>
                    <a:pt x="855141" y="70027"/>
                    <a:pt x="890484" y="43319"/>
                  </a:cubicBezTo>
                  <a:cubicBezTo>
                    <a:pt x="900525" y="35889"/>
                    <a:pt x="914381" y="36090"/>
                    <a:pt x="923619" y="43721"/>
                  </a:cubicBezTo>
                  <a:cubicBezTo>
                    <a:pt x="925225" y="44926"/>
                    <a:pt x="926832" y="46532"/>
                    <a:pt x="928037" y="48339"/>
                  </a:cubicBezTo>
                  <a:cubicBezTo>
                    <a:pt x="928238" y="48942"/>
                    <a:pt x="928639" y="49143"/>
                    <a:pt x="928840" y="49745"/>
                  </a:cubicBezTo>
                  <a:cubicBezTo>
                    <a:pt x="936873" y="61392"/>
                    <a:pt x="934262" y="77257"/>
                    <a:pt x="922816" y="85892"/>
                  </a:cubicBezTo>
                  <a:lnTo>
                    <a:pt x="923016" y="85892"/>
                  </a:lnTo>
                  <a:close/>
                </a:path>
              </a:pathLst>
            </a:custGeom>
            <a:solidFill>
              <a:schemeClr val="accent3"/>
            </a:solidFill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9252" name="Freeform: Shape 96">
              <a:extLst>
                <a:ext uri="{FF2B5EF4-FFF2-40B4-BE49-F238E27FC236}">
                  <a16:creationId xmlns:a16="http://schemas.microsoft.com/office/drawing/2014/main" id="{7DE692E7-A9A4-27EE-7E73-FE046F85C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031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9253" name="Freeform: Shape 97">
              <a:extLst>
                <a:ext uri="{FF2B5EF4-FFF2-40B4-BE49-F238E27FC236}">
                  <a16:creationId xmlns:a16="http://schemas.microsoft.com/office/drawing/2014/main" id="{65F80A45-C5B2-1D21-E6A0-3B3501C96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noFill/>
            <a:ln w="10416" cap="flat">
              <a:solidFill>
                <a:srgbClr val="DDDD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</p:grp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A15D1024-B51D-C1CC-E846-3AA17276BBE3}"/>
              </a:ext>
            </a:extLst>
          </p:cNvPr>
          <p:cNvSpPr/>
          <p:nvPr/>
        </p:nvSpPr>
        <p:spPr>
          <a:xfrm>
            <a:off x="419100" y="2428875"/>
            <a:ext cx="11441113" cy="68421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Restricted sectors - Real Estate, Gambling or financial products, linked  to Indian rupee – conditions for insurance/banking</a:t>
            </a:r>
            <a:endParaRPr lang="en-IN" dirty="0">
              <a:solidFill>
                <a:schemeClr val="tx1"/>
              </a:solidFill>
            </a:endParaRPr>
          </a:p>
        </p:txBody>
      </p:sp>
      <p:grpSp>
        <p:nvGrpSpPr>
          <p:cNvPr id="9238" name="Graphic 38">
            <a:extLst>
              <a:ext uri="{FF2B5EF4-FFF2-40B4-BE49-F238E27FC236}">
                <a16:creationId xmlns:a16="http://schemas.microsoft.com/office/drawing/2014/main" id="{577C6B1B-3559-2E18-35C4-100E939E268C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2487613"/>
            <a:ext cx="523875" cy="550862"/>
            <a:chOff x="3890597" y="1863881"/>
            <a:chExt cx="1364252" cy="1423688"/>
          </a:xfrm>
        </p:grpSpPr>
        <p:sp>
          <p:nvSpPr>
            <p:cNvPr id="9244" name="Freeform: Shape 100">
              <a:extLst>
                <a:ext uri="{FF2B5EF4-FFF2-40B4-BE49-F238E27FC236}">
                  <a16:creationId xmlns:a16="http://schemas.microsoft.com/office/drawing/2014/main" id="{219C8921-D19A-5336-65AE-929877FCC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597" y="1898956"/>
              <a:ext cx="1364252" cy="1364462"/>
            </a:xfrm>
            <a:custGeom>
              <a:avLst/>
              <a:gdLst>
                <a:gd name="T0" fmla="*/ 1140887 w 1364252"/>
                <a:gd name="T1" fmla="*/ 177388 h 1364462"/>
                <a:gd name="T2" fmla="*/ 1187075 w 1364252"/>
                <a:gd name="T3" fmla="*/ 1141097 h 1364462"/>
                <a:gd name="T4" fmla="*/ 223365 w 1364252"/>
                <a:gd name="T5" fmla="*/ 1187284 h 1364462"/>
                <a:gd name="T6" fmla="*/ 223365 w 1364252"/>
                <a:gd name="T7" fmla="*/ 1187284 h 1364462"/>
                <a:gd name="T8" fmla="*/ 177178 w 1364252"/>
                <a:gd name="T9" fmla="*/ 223575 h 1364462"/>
                <a:gd name="T10" fmla="*/ 846493 w 1364252"/>
                <a:gd name="T11" fmla="*/ 19949 h 136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4252" h="1364462">
                  <a:moveTo>
                    <a:pt x="1140887" y="177388"/>
                  </a:moveTo>
                  <a:cubicBezTo>
                    <a:pt x="1419618" y="430816"/>
                    <a:pt x="1440302" y="862166"/>
                    <a:pt x="1187075" y="1141097"/>
                  </a:cubicBezTo>
                  <a:cubicBezTo>
                    <a:pt x="933647" y="1419828"/>
                    <a:pt x="502297" y="1440512"/>
                    <a:pt x="223365" y="1187284"/>
                  </a:cubicBezTo>
                  <a:cubicBezTo>
                    <a:pt x="-55365" y="933856"/>
                    <a:pt x="-76049" y="502306"/>
                    <a:pt x="177178" y="223575"/>
                  </a:cubicBezTo>
                  <a:cubicBezTo>
                    <a:pt x="351887" y="31395"/>
                    <a:pt x="610938" y="-38287"/>
                    <a:pt x="846493" y="19949"/>
                  </a:cubicBezTo>
                </a:path>
              </a:pathLst>
            </a:custGeom>
            <a:noFill/>
            <a:ln w="500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CA7C27-9839-63A2-3196-AAB3E0EF714E}"/>
                </a:ext>
              </a:extLst>
            </p:cNvPr>
            <p:cNvSpPr/>
            <p:nvPr/>
          </p:nvSpPr>
          <p:spPr>
            <a:xfrm>
              <a:off x="4692612" y="1863881"/>
              <a:ext cx="74414" cy="98468"/>
            </a:xfrm>
            <a:custGeom>
              <a:avLst/>
              <a:gdLst>
                <a:gd name="connsiteX0" fmla="*/ 75506 w 75506"/>
                <a:gd name="connsiteY0" fmla="*/ 61851 h 99001"/>
                <a:gd name="connsiteX1" fmla="*/ 26307 w 75506"/>
                <a:gd name="connsiteY1" fmla="*/ 99002 h 99001"/>
                <a:gd name="connsiteX2" fmla="*/ 0 w 75506"/>
                <a:gd name="connsiteY2" fmla="*/ 92776 h 99001"/>
                <a:gd name="connsiteX3" fmla="*/ 48999 w 75506"/>
                <a:gd name="connsiteY3" fmla="*/ 55626 h 99001"/>
                <a:gd name="connsiteX4" fmla="*/ 22491 w 75506"/>
                <a:gd name="connsiteY4" fmla="*/ 0 h 99001"/>
                <a:gd name="connsiteX5" fmla="*/ 48798 w 75506"/>
                <a:gd name="connsiteY5" fmla="*/ 6426 h 99001"/>
                <a:gd name="connsiteX6" fmla="*/ 75506 w 75506"/>
                <a:gd name="connsiteY6" fmla="*/ 61851 h 99001"/>
                <a:gd name="connsiteX7" fmla="*/ 75506 w 75506"/>
                <a:gd name="connsiteY7" fmla="*/ 61851 h 99001"/>
                <a:gd name="connsiteX8" fmla="*/ 75506 w 75506"/>
                <a:gd name="connsiteY8" fmla="*/ 61851 h 9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506" h="99001">
                  <a:moveTo>
                    <a:pt x="75506" y="61851"/>
                  </a:moveTo>
                  <a:lnTo>
                    <a:pt x="26307" y="99002"/>
                  </a:lnTo>
                  <a:lnTo>
                    <a:pt x="0" y="92776"/>
                  </a:lnTo>
                  <a:lnTo>
                    <a:pt x="48999" y="55626"/>
                  </a:lnTo>
                  <a:lnTo>
                    <a:pt x="22491" y="0"/>
                  </a:lnTo>
                  <a:lnTo>
                    <a:pt x="48798" y="6426"/>
                  </a:lnTo>
                  <a:lnTo>
                    <a:pt x="75506" y="61851"/>
                  </a:lnTo>
                  <a:lnTo>
                    <a:pt x="75506" y="61851"/>
                  </a:lnTo>
                  <a:lnTo>
                    <a:pt x="75506" y="61851"/>
                  </a:lnTo>
                  <a:close/>
                </a:path>
              </a:pathLst>
            </a:custGeom>
            <a:noFill/>
            <a:ln w="5008" cap="flat">
              <a:solidFill>
                <a:schemeClr val="accent3"/>
              </a:solidFill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55477B8-A9A9-B60E-F69C-9CFD44D7AEAD}"/>
                </a:ext>
              </a:extLst>
            </p:cNvPr>
            <p:cNvSpPr/>
            <p:nvPr/>
          </p:nvSpPr>
          <p:spPr>
            <a:xfrm>
              <a:off x="4080765" y="3053708"/>
              <a:ext cx="934306" cy="233861"/>
            </a:xfrm>
            <a:custGeom>
              <a:avLst/>
              <a:gdLst>
                <a:gd name="connsiteX0" fmla="*/ 923217 w 933488"/>
                <a:gd name="connsiteY0" fmla="*/ 86093 h 232399"/>
                <a:gd name="connsiteX1" fmla="*/ 799917 w 933488"/>
                <a:gd name="connsiteY1" fmla="*/ 161197 h 232399"/>
                <a:gd name="connsiteX2" fmla="*/ 8708 w 933488"/>
                <a:gd name="connsiteY2" fmla="*/ 46733 h 232399"/>
                <a:gd name="connsiteX3" fmla="*/ 8105 w 933488"/>
                <a:gd name="connsiteY3" fmla="*/ 45930 h 232399"/>
                <a:gd name="connsiteX4" fmla="*/ 4892 w 933488"/>
                <a:gd name="connsiteY4" fmla="*/ 11390 h 232399"/>
                <a:gd name="connsiteX5" fmla="*/ 6900 w 933488"/>
                <a:gd name="connsiteY5" fmla="*/ 8779 h 232399"/>
                <a:gd name="connsiteX6" fmla="*/ 10314 w 933488"/>
                <a:gd name="connsiteY6" fmla="*/ 5566 h 232399"/>
                <a:gd name="connsiteX7" fmla="*/ 45055 w 933488"/>
                <a:gd name="connsiteY7" fmla="*/ 6972 h 232399"/>
                <a:gd name="connsiteX8" fmla="*/ 776623 w 933488"/>
                <a:gd name="connsiteY8" fmla="*/ 112801 h 232399"/>
                <a:gd name="connsiteX9" fmla="*/ 890484 w 933488"/>
                <a:gd name="connsiteY9" fmla="*/ 43319 h 232399"/>
                <a:gd name="connsiteX10" fmla="*/ 923619 w 933488"/>
                <a:gd name="connsiteY10" fmla="*/ 43721 h 232399"/>
                <a:gd name="connsiteX11" fmla="*/ 928037 w 933488"/>
                <a:gd name="connsiteY11" fmla="*/ 48339 h 232399"/>
                <a:gd name="connsiteX12" fmla="*/ 928840 w 933488"/>
                <a:gd name="connsiteY12" fmla="*/ 49745 h 232399"/>
                <a:gd name="connsiteX13" fmla="*/ 922816 w 933488"/>
                <a:gd name="connsiteY13" fmla="*/ 85892 h 232399"/>
                <a:gd name="connsiteX14" fmla="*/ 923016 w 933488"/>
                <a:gd name="connsiteY14" fmla="*/ 85892 h 23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3488" h="232399">
                  <a:moveTo>
                    <a:pt x="923217" y="86093"/>
                  </a:moveTo>
                  <a:cubicBezTo>
                    <a:pt x="885062" y="115010"/>
                    <a:pt x="843695" y="140312"/>
                    <a:pt x="799917" y="161197"/>
                  </a:cubicBezTo>
                  <a:cubicBezTo>
                    <a:pt x="535846" y="287911"/>
                    <a:pt x="225186" y="242929"/>
                    <a:pt x="8708" y="46733"/>
                  </a:cubicBezTo>
                  <a:cubicBezTo>
                    <a:pt x="8507" y="46532"/>
                    <a:pt x="8105" y="46331"/>
                    <a:pt x="8105" y="45930"/>
                  </a:cubicBezTo>
                  <a:cubicBezTo>
                    <a:pt x="-1534" y="36692"/>
                    <a:pt x="-2538" y="22033"/>
                    <a:pt x="4892" y="11390"/>
                  </a:cubicBezTo>
                  <a:cubicBezTo>
                    <a:pt x="5495" y="10385"/>
                    <a:pt x="6298" y="9582"/>
                    <a:pt x="6900" y="8779"/>
                  </a:cubicBezTo>
                  <a:cubicBezTo>
                    <a:pt x="8105" y="7574"/>
                    <a:pt x="9109" y="6570"/>
                    <a:pt x="10314" y="5566"/>
                  </a:cubicBezTo>
                  <a:cubicBezTo>
                    <a:pt x="20556" y="-2266"/>
                    <a:pt x="35215" y="-1864"/>
                    <a:pt x="45055" y="6972"/>
                  </a:cubicBezTo>
                  <a:cubicBezTo>
                    <a:pt x="245267" y="188508"/>
                    <a:pt x="532231" y="229876"/>
                    <a:pt x="776623" y="112801"/>
                  </a:cubicBezTo>
                  <a:cubicBezTo>
                    <a:pt x="816785" y="93523"/>
                    <a:pt x="855141" y="70027"/>
                    <a:pt x="890484" y="43319"/>
                  </a:cubicBezTo>
                  <a:cubicBezTo>
                    <a:pt x="900525" y="35889"/>
                    <a:pt x="914381" y="36090"/>
                    <a:pt x="923619" y="43721"/>
                  </a:cubicBezTo>
                  <a:cubicBezTo>
                    <a:pt x="925225" y="44926"/>
                    <a:pt x="926832" y="46532"/>
                    <a:pt x="928037" y="48339"/>
                  </a:cubicBezTo>
                  <a:cubicBezTo>
                    <a:pt x="928238" y="48942"/>
                    <a:pt x="928639" y="49143"/>
                    <a:pt x="928840" y="49745"/>
                  </a:cubicBezTo>
                  <a:cubicBezTo>
                    <a:pt x="936873" y="61392"/>
                    <a:pt x="934262" y="77257"/>
                    <a:pt x="922816" y="85892"/>
                  </a:cubicBezTo>
                  <a:lnTo>
                    <a:pt x="923016" y="85892"/>
                  </a:lnTo>
                  <a:close/>
                </a:path>
              </a:pathLst>
            </a:custGeom>
            <a:solidFill>
              <a:schemeClr val="accent3"/>
            </a:solidFill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9247" name="Freeform: Shape 103">
              <a:extLst>
                <a:ext uri="{FF2B5EF4-FFF2-40B4-BE49-F238E27FC236}">
                  <a16:creationId xmlns:a16="http://schemas.microsoft.com/office/drawing/2014/main" id="{3A998E11-4F78-309E-31F5-E009429AD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031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9248" name="Freeform: Shape 104">
              <a:extLst>
                <a:ext uri="{FF2B5EF4-FFF2-40B4-BE49-F238E27FC236}">
                  <a16:creationId xmlns:a16="http://schemas.microsoft.com/office/drawing/2014/main" id="{775AF9CC-82D1-16D0-B060-02E378552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noFill/>
            <a:ln w="10416" cap="flat">
              <a:solidFill>
                <a:srgbClr val="DDDD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</p:grpSp>
      <p:pic>
        <p:nvPicPr>
          <p:cNvPr id="9239" name="Graphic 105">
            <a:extLst>
              <a:ext uri="{FF2B5EF4-FFF2-40B4-BE49-F238E27FC236}">
                <a16:creationId xmlns:a16="http://schemas.microsoft.com/office/drawing/2014/main" id="{5F8A72C7-6799-B1BA-5839-BF9D3169A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4052888"/>
            <a:ext cx="5619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9" name="Graphic 38">
            <a:extLst>
              <a:ext uri="{FF2B5EF4-FFF2-40B4-BE49-F238E27FC236}">
                <a16:creationId xmlns:a16="http://schemas.microsoft.com/office/drawing/2014/main" id="{8B4BED69-F2B4-580F-8CBB-114894AD254E}"/>
              </a:ext>
            </a:extLst>
          </p:cNvPr>
          <p:cNvGrpSpPr/>
          <p:nvPr/>
        </p:nvGrpSpPr>
        <p:grpSpPr>
          <a:xfrm>
            <a:off x="559607" y="2572655"/>
            <a:ext cx="390385" cy="412294"/>
            <a:chOff x="4294897" y="2331378"/>
            <a:chExt cx="555601" cy="488324"/>
          </a:xfrm>
          <a:solidFill>
            <a:schemeClr val="accent3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BBD03E9-09A1-B327-6D87-8CD11D7FF34F}"/>
                </a:ext>
              </a:extLst>
            </p:cNvPr>
            <p:cNvSpPr/>
            <p:nvPr/>
          </p:nvSpPr>
          <p:spPr>
            <a:xfrm>
              <a:off x="4294897" y="2424985"/>
              <a:ext cx="555601" cy="394716"/>
            </a:xfrm>
            <a:custGeom>
              <a:avLst/>
              <a:gdLst>
                <a:gd name="connsiteX0" fmla="*/ 201 w 555601"/>
                <a:gd name="connsiteY0" fmla="*/ 169259 h 394716"/>
                <a:gd name="connsiteX1" fmla="*/ 87756 w 555601"/>
                <a:gd name="connsiteY1" fmla="*/ 13627 h 394716"/>
                <a:gd name="connsiteX2" fmla="*/ 123501 w 555601"/>
                <a:gd name="connsiteY2" fmla="*/ 3386 h 394716"/>
                <a:gd name="connsiteX3" fmla="*/ 153824 w 555601"/>
                <a:gd name="connsiteY3" fmla="*/ 20053 h 394716"/>
                <a:gd name="connsiteX4" fmla="*/ 164869 w 555601"/>
                <a:gd name="connsiteY4" fmla="*/ 55196 h 394716"/>
                <a:gd name="connsiteX5" fmla="*/ 190573 w 555601"/>
                <a:gd name="connsiteY5" fmla="*/ 62626 h 394716"/>
                <a:gd name="connsiteX6" fmla="*/ 193384 w 555601"/>
                <a:gd name="connsiteY6" fmla="*/ 61421 h 394716"/>
                <a:gd name="connsiteX7" fmla="*/ 233748 w 555601"/>
                <a:gd name="connsiteY7" fmla="*/ 47766 h 394716"/>
                <a:gd name="connsiteX8" fmla="*/ 287767 w 555601"/>
                <a:gd name="connsiteY8" fmla="*/ 42946 h 394716"/>
                <a:gd name="connsiteX9" fmla="*/ 316484 w 555601"/>
                <a:gd name="connsiteY9" fmla="*/ 47163 h 394716"/>
                <a:gd name="connsiteX10" fmla="*/ 355843 w 555601"/>
                <a:gd name="connsiteY10" fmla="*/ 60819 h 394716"/>
                <a:gd name="connsiteX11" fmla="*/ 368896 w 555601"/>
                <a:gd name="connsiteY11" fmla="*/ 61622 h 394716"/>
                <a:gd name="connsiteX12" fmla="*/ 389580 w 555601"/>
                <a:gd name="connsiteY12" fmla="*/ 55999 h 394716"/>
                <a:gd name="connsiteX13" fmla="*/ 389580 w 555601"/>
                <a:gd name="connsiteY13" fmla="*/ 37323 h 394716"/>
                <a:gd name="connsiteX14" fmla="*/ 402232 w 555601"/>
                <a:gd name="connsiteY14" fmla="*/ 19853 h 394716"/>
                <a:gd name="connsiteX15" fmla="*/ 431550 w 555601"/>
                <a:gd name="connsiteY15" fmla="*/ 3587 h 394716"/>
                <a:gd name="connsiteX16" fmla="*/ 468500 w 555601"/>
                <a:gd name="connsiteY16" fmla="*/ 14029 h 394716"/>
                <a:gd name="connsiteX17" fmla="*/ 484766 w 555601"/>
                <a:gd name="connsiteY17" fmla="*/ 42745 h 394716"/>
                <a:gd name="connsiteX18" fmla="*/ 481152 w 555601"/>
                <a:gd name="connsiteY18" fmla="*/ 58610 h 394716"/>
                <a:gd name="connsiteX19" fmla="*/ 465689 w 555601"/>
                <a:gd name="connsiteY19" fmla="*/ 53188 h 394716"/>
                <a:gd name="connsiteX20" fmla="*/ 450427 w 555601"/>
                <a:gd name="connsiteY20" fmla="*/ 26279 h 394716"/>
                <a:gd name="connsiteX21" fmla="*/ 440186 w 555601"/>
                <a:gd name="connsiteY21" fmla="*/ 23467 h 394716"/>
                <a:gd name="connsiteX22" fmla="*/ 416489 w 555601"/>
                <a:gd name="connsiteY22" fmla="*/ 36520 h 394716"/>
                <a:gd name="connsiteX23" fmla="*/ 413276 w 555601"/>
                <a:gd name="connsiteY23" fmla="*/ 49172 h 394716"/>
                <a:gd name="connsiteX24" fmla="*/ 484365 w 555601"/>
                <a:gd name="connsiteY24" fmla="*/ 175082 h 394716"/>
                <a:gd name="connsiteX25" fmla="*/ 493803 w 555601"/>
                <a:gd name="connsiteY25" fmla="*/ 191549 h 394716"/>
                <a:gd name="connsiteX26" fmla="*/ 503844 w 555601"/>
                <a:gd name="connsiteY26" fmla="*/ 194561 h 394716"/>
                <a:gd name="connsiteX27" fmla="*/ 529548 w 555601"/>
                <a:gd name="connsiteY27" fmla="*/ 180504 h 394716"/>
                <a:gd name="connsiteX28" fmla="*/ 532359 w 555601"/>
                <a:gd name="connsiteY28" fmla="*/ 170865 h 394716"/>
                <a:gd name="connsiteX29" fmla="*/ 515491 w 555601"/>
                <a:gd name="connsiteY29" fmla="*/ 141145 h 394716"/>
                <a:gd name="connsiteX30" fmla="*/ 518704 w 555601"/>
                <a:gd name="connsiteY30" fmla="*/ 124276 h 394716"/>
                <a:gd name="connsiteX31" fmla="*/ 534368 w 555601"/>
                <a:gd name="connsiteY31" fmla="*/ 130301 h 394716"/>
                <a:gd name="connsiteX32" fmla="*/ 551638 w 555601"/>
                <a:gd name="connsiteY32" fmla="*/ 161025 h 394716"/>
                <a:gd name="connsiteX33" fmla="*/ 540593 w 555601"/>
                <a:gd name="connsiteY33" fmla="*/ 199582 h 394716"/>
                <a:gd name="connsiteX34" fmla="*/ 515491 w 555601"/>
                <a:gd name="connsiteY34" fmla="*/ 213438 h 394716"/>
                <a:gd name="connsiteX35" fmla="*/ 474525 w 555601"/>
                <a:gd name="connsiteY35" fmla="*/ 202393 h 394716"/>
                <a:gd name="connsiteX36" fmla="*/ 472115 w 555601"/>
                <a:gd name="connsiteY36" fmla="*/ 198578 h 394716"/>
                <a:gd name="connsiteX37" fmla="*/ 455046 w 555601"/>
                <a:gd name="connsiteY37" fmla="*/ 212032 h 394716"/>
                <a:gd name="connsiteX38" fmla="*/ 454644 w 555601"/>
                <a:gd name="connsiteY38" fmla="*/ 217053 h 394716"/>
                <a:gd name="connsiteX39" fmla="*/ 430747 w 555601"/>
                <a:gd name="connsiteY39" fmla="*/ 274486 h 394716"/>
                <a:gd name="connsiteX40" fmla="*/ 429944 w 555601"/>
                <a:gd name="connsiteY40" fmla="*/ 274887 h 394716"/>
                <a:gd name="connsiteX41" fmla="*/ 397613 w 555601"/>
                <a:gd name="connsiteY41" fmla="*/ 314849 h 394716"/>
                <a:gd name="connsiteX42" fmla="*/ 349016 w 555601"/>
                <a:gd name="connsiteY42" fmla="*/ 353607 h 394716"/>
                <a:gd name="connsiteX43" fmla="*/ 317287 w 555601"/>
                <a:gd name="connsiteY43" fmla="*/ 381921 h 394716"/>
                <a:gd name="connsiteX44" fmla="*/ 277927 w 555601"/>
                <a:gd name="connsiteY44" fmla="*/ 364250 h 394716"/>
                <a:gd name="connsiteX45" fmla="*/ 248207 w 555601"/>
                <a:gd name="connsiteY45" fmla="*/ 387745 h 394716"/>
                <a:gd name="connsiteX46" fmla="*/ 191778 w 555601"/>
                <a:gd name="connsiteY46" fmla="*/ 368467 h 394716"/>
                <a:gd name="connsiteX47" fmla="*/ 189569 w 555601"/>
                <a:gd name="connsiteY47" fmla="*/ 354811 h 394716"/>
                <a:gd name="connsiteX48" fmla="*/ 158242 w 555601"/>
                <a:gd name="connsiteY48" fmla="*/ 314849 h 394716"/>
                <a:gd name="connsiteX49" fmla="*/ 125911 w 555601"/>
                <a:gd name="connsiteY49" fmla="*/ 274686 h 394716"/>
                <a:gd name="connsiteX50" fmla="*/ 122095 w 555601"/>
                <a:gd name="connsiteY50" fmla="*/ 273482 h 394716"/>
                <a:gd name="connsiteX51" fmla="*/ 100608 w 555601"/>
                <a:gd name="connsiteY51" fmla="*/ 217655 h 394716"/>
                <a:gd name="connsiteX52" fmla="*/ 99805 w 555601"/>
                <a:gd name="connsiteY52" fmla="*/ 210827 h 394716"/>
                <a:gd name="connsiteX53" fmla="*/ 83539 w 555601"/>
                <a:gd name="connsiteY53" fmla="*/ 198377 h 394716"/>
                <a:gd name="connsiteX54" fmla="*/ 79322 w 555601"/>
                <a:gd name="connsiteY54" fmla="*/ 205004 h 394716"/>
                <a:gd name="connsiteX55" fmla="*/ 43778 w 555601"/>
                <a:gd name="connsiteY55" fmla="*/ 215044 h 394716"/>
                <a:gd name="connsiteX56" fmla="*/ 12852 w 555601"/>
                <a:gd name="connsiteY56" fmla="*/ 197975 h 394716"/>
                <a:gd name="connsiteX57" fmla="*/ 0 w 555601"/>
                <a:gd name="connsiteY57" fmla="*/ 180705 h 394716"/>
                <a:gd name="connsiteX58" fmla="*/ 0 w 555601"/>
                <a:gd name="connsiteY58" fmla="*/ 168857 h 394716"/>
                <a:gd name="connsiteX59" fmla="*/ 0 w 555601"/>
                <a:gd name="connsiteY59" fmla="*/ 168857 h 394716"/>
                <a:gd name="connsiteX60" fmla="*/ 251420 w 555601"/>
                <a:gd name="connsiteY60" fmla="*/ 252998 h 394716"/>
                <a:gd name="connsiteX61" fmla="*/ 270899 w 555601"/>
                <a:gd name="connsiteY61" fmla="*/ 276895 h 394716"/>
                <a:gd name="connsiteX62" fmla="*/ 265678 w 555601"/>
                <a:gd name="connsiteY62" fmla="*/ 307419 h 394716"/>
                <a:gd name="connsiteX63" fmla="*/ 286362 w 555601"/>
                <a:gd name="connsiteY63" fmla="*/ 341156 h 394716"/>
                <a:gd name="connsiteX64" fmla="*/ 287767 w 555601"/>
                <a:gd name="connsiteY64" fmla="*/ 344369 h 394716"/>
                <a:gd name="connsiteX65" fmla="*/ 306242 w 555601"/>
                <a:gd name="connsiteY65" fmla="*/ 358627 h 394716"/>
                <a:gd name="connsiteX66" fmla="*/ 326926 w 555601"/>
                <a:gd name="connsiteY66" fmla="*/ 350795 h 394716"/>
                <a:gd name="connsiteX67" fmla="*/ 321906 w 555601"/>
                <a:gd name="connsiteY67" fmla="*/ 334328 h 394716"/>
                <a:gd name="connsiteX68" fmla="*/ 306644 w 555601"/>
                <a:gd name="connsiteY68" fmla="*/ 322079 h 394716"/>
                <a:gd name="connsiteX69" fmla="*/ 303632 w 555601"/>
                <a:gd name="connsiteY69" fmla="*/ 308423 h 394716"/>
                <a:gd name="connsiteX70" fmla="*/ 316082 w 555601"/>
                <a:gd name="connsiteY70" fmla="*/ 303001 h 394716"/>
                <a:gd name="connsiteX71" fmla="*/ 322107 w 555601"/>
                <a:gd name="connsiteY71" fmla="*/ 306415 h 394716"/>
                <a:gd name="connsiteX72" fmla="*/ 351425 w 555601"/>
                <a:gd name="connsiteY72" fmla="*/ 329710 h 394716"/>
                <a:gd name="connsiteX73" fmla="*/ 375122 w 555601"/>
                <a:gd name="connsiteY73" fmla="*/ 321878 h 394716"/>
                <a:gd name="connsiteX74" fmla="*/ 369298 w 555601"/>
                <a:gd name="connsiteY74" fmla="*/ 306616 h 394716"/>
                <a:gd name="connsiteX75" fmla="*/ 339577 w 555601"/>
                <a:gd name="connsiteY75" fmla="*/ 282920 h 394716"/>
                <a:gd name="connsiteX76" fmla="*/ 334557 w 555601"/>
                <a:gd name="connsiteY76" fmla="*/ 271273 h 394716"/>
                <a:gd name="connsiteX77" fmla="*/ 352630 w 555601"/>
                <a:gd name="connsiteY77" fmla="*/ 265449 h 394716"/>
                <a:gd name="connsiteX78" fmla="*/ 382753 w 555601"/>
                <a:gd name="connsiteY78" fmla="*/ 289346 h 394716"/>
                <a:gd name="connsiteX79" fmla="*/ 396810 w 555601"/>
                <a:gd name="connsiteY79" fmla="*/ 292559 h 394716"/>
                <a:gd name="connsiteX80" fmla="*/ 406850 w 555601"/>
                <a:gd name="connsiteY80" fmla="*/ 282116 h 394716"/>
                <a:gd name="connsiteX81" fmla="*/ 401428 w 555601"/>
                <a:gd name="connsiteY81" fmla="*/ 266654 h 394716"/>
                <a:gd name="connsiteX82" fmla="*/ 373113 w 555601"/>
                <a:gd name="connsiteY82" fmla="*/ 243962 h 394716"/>
                <a:gd name="connsiteX83" fmla="*/ 369900 w 555601"/>
                <a:gd name="connsiteY83" fmla="*/ 230909 h 394716"/>
                <a:gd name="connsiteX84" fmla="*/ 381949 w 555601"/>
                <a:gd name="connsiteY84" fmla="*/ 224884 h 394716"/>
                <a:gd name="connsiteX85" fmla="*/ 387974 w 555601"/>
                <a:gd name="connsiteY85" fmla="*/ 228097 h 394716"/>
                <a:gd name="connsiteX86" fmla="*/ 414682 w 555601"/>
                <a:gd name="connsiteY86" fmla="*/ 249384 h 394716"/>
                <a:gd name="connsiteX87" fmla="*/ 438981 w 555601"/>
                <a:gd name="connsiteY87" fmla="*/ 241552 h 394716"/>
                <a:gd name="connsiteX88" fmla="*/ 431550 w 555601"/>
                <a:gd name="connsiteY88" fmla="*/ 225286 h 394716"/>
                <a:gd name="connsiteX89" fmla="*/ 373716 w 555601"/>
                <a:gd name="connsiteY89" fmla="*/ 179500 h 394716"/>
                <a:gd name="connsiteX90" fmla="*/ 318492 w 555601"/>
                <a:gd name="connsiteY90" fmla="*/ 139136 h 394716"/>
                <a:gd name="connsiteX91" fmla="*/ 268891 w 555601"/>
                <a:gd name="connsiteY91" fmla="*/ 126887 h 394716"/>
                <a:gd name="connsiteX92" fmla="*/ 250617 w 555601"/>
                <a:gd name="connsiteY92" fmla="*/ 129497 h 394716"/>
                <a:gd name="connsiteX93" fmla="*/ 184950 w 555601"/>
                <a:gd name="connsiteY93" fmla="*/ 86523 h 394716"/>
                <a:gd name="connsiteX94" fmla="*/ 181938 w 555601"/>
                <a:gd name="connsiteY94" fmla="*/ 83310 h 394716"/>
                <a:gd name="connsiteX95" fmla="*/ 152820 w 555601"/>
                <a:gd name="connsiteY95" fmla="*/ 74675 h 394716"/>
                <a:gd name="connsiteX96" fmla="*/ 93780 w 555601"/>
                <a:gd name="connsiteY96" fmla="*/ 179099 h 394716"/>
                <a:gd name="connsiteX97" fmla="*/ 120087 w 555601"/>
                <a:gd name="connsiteY97" fmla="*/ 199582 h 394716"/>
                <a:gd name="connsiteX98" fmla="*/ 148201 w 555601"/>
                <a:gd name="connsiteY98" fmla="*/ 177291 h 394716"/>
                <a:gd name="connsiteX99" fmla="*/ 205835 w 555601"/>
                <a:gd name="connsiteY99" fmla="*/ 194361 h 394716"/>
                <a:gd name="connsiteX100" fmla="*/ 207040 w 555601"/>
                <a:gd name="connsiteY100" fmla="*/ 197373 h 394716"/>
                <a:gd name="connsiteX101" fmla="*/ 250215 w 555601"/>
                <a:gd name="connsiteY101" fmla="*/ 210024 h 394716"/>
                <a:gd name="connsiteX102" fmla="*/ 251018 w 555601"/>
                <a:gd name="connsiteY102" fmla="*/ 252798 h 394716"/>
                <a:gd name="connsiteX103" fmla="*/ 251018 w 555601"/>
                <a:gd name="connsiteY103" fmla="*/ 252798 h 394716"/>
                <a:gd name="connsiteX104" fmla="*/ 461472 w 555601"/>
                <a:gd name="connsiteY104" fmla="*/ 179299 h 394716"/>
                <a:gd name="connsiteX105" fmla="*/ 402633 w 555601"/>
                <a:gd name="connsiteY105" fmla="*/ 75077 h 394716"/>
                <a:gd name="connsiteX106" fmla="*/ 374921 w 555601"/>
                <a:gd name="connsiteY106" fmla="*/ 82908 h 394716"/>
                <a:gd name="connsiteX107" fmla="*/ 348413 w 555601"/>
                <a:gd name="connsiteY107" fmla="*/ 81703 h 394716"/>
                <a:gd name="connsiteX108" fmla="*/ 324516 w 555601"/>
                <a:gd name="connsiteY108" fmla="*/ 73068 h 394716"/>
                <a:gd name="connsiteX109" fmla="*/ 286763 w 555601"/>
                <a:gd name="connsiteY109" fmla="*/ 64835 h 394716"/>
                <a:gd name="connsiteX110" fmla="*/ 234953 w 555601"/>
                <a:gd name="connsiteY110" fmla="*/ 69655 h 394716"/>
                <a:gd name="connsiteX111" fmla="*/ 213466 w 555601"/>
                <a:gd name="connsiteY111" fmla="*/ 74474 h 394716"/>
                <a:gd name="connsiteX112" fmla="*/ 208044 w 555601"/>
                <a:gd name="connsiteY112" fmla="*/ 86322 h 394716"/>
                <a:gd name="connsiteX113" fmla="*/ 228527 w 555601"/>
                <a:gd name="connsiteY113" fmla="*/ 105801 h 394716"/>
                <a:gd name="connsiteX114" fmla="*/ 255235 w 555601"/>
                <a:gd name="connsiteY114" fmla="*/ 106404 h 394716"/>
                <a:gd name="connsiteX115" fmla="*/ 335160 w 555601"/>
                <a:gd name="connsiteY115" fmla="*/ 123272 h 394716"/>
                <a:gd name="connsiteX116" fmla="*/ 396408 w 555601"/>
                <a:gd name="connsiteY116" fmla="*/ 168857 h 394716"/>
                <a:gd name="connsiteX117" fmla="*/ 435165 w 555601"/>
                <a:gd name="connsiteY117" fmla="*/ 199381 h 394716"/>
                <a:gd name="connsiteX118" fmla="*/ 461472 w 555601"/>
                <a:gd name="connsiteY118" fmla="*/ 178898 h 394716"/>
                <a:gd name="connsiteX119" fmla="*/ 461472 w 555601"/>
                <a:gd name="connsiteY119" fmla="*/ 178898 h 394716"/>
                <a:gd name="connsiteX120" fmla="*/ 56630 w 555601"/>
                <a:gd name="connsiteY120" fmla="*/ 197172 h 394716"/>
                <a:gd name="connsiteX121" fmla="*/ 61650 w 555601"/>
                <a:gd name="connsiteY121" fmla="*/ 192553 h 394716"/>
                <a:gd name="connsiteX122" fmla="*/ 71088 w 555601"/>
                <a:gd name="connsiteY122" fmla="*/ 176086 h 394716"/>
                <a:gd name="connsiteX123" fmla="*/ 142980 w 555601"/>
                <a:gd name="connsiteY123" fmla="*/ 48770 h 394716"/>
                <a:gd name="connsiteX124" fmla="*/ 139767 w 555601"/>
                <a:gd name="connsiteY124" fmla="*/ 37123 h 394716"/>
                <a:gd name="connsiteX125" fmla="*/ 115669 w 555601"/>
                <a:gd name="connsiteY125" fmla="*/ 23668 h 394716"/>
                <a:gd name="connsiteX126" fmla="*/ 105428 w 555601"/>
                <a:gd name="connsiteY126" fmla="*/ 26479 h 394716"/>
                <a:gd name="connsiteX127" fmla="*/ 23495 w 555601"/>
                <a:gd name="connsiteY127" fmla="*/ 171267 h 394716"/>
                <a:gd name="connsiteX128" fmla="*/ 26307 w 555601"/>
                <a:gd name="connsiteY128" fmla="*/ 180906 h 394716"/>
                <a:gd name="connsiteX129" fmla="*/ 51810 w 555601"/>
                <a:gd name="connsiteY129" fmla="*/ 194963 h 394716"/>
                <a:gd name="connsiteX130" fmla="*/ 56630 w 555601"/>
                <a:gd name="connsiteY130" fmla="*/ 196971 h 394716"/>
                <a:gd name="connsiteX131" fmla="*/ 56630 w 555601"/>
                <a:gd name="connsiteY131" fmla="*/ 196971 h 394716"/>
                <a:gd name="connsiteX132" fmla="*/ 237162 w 555601"/>
                <a:gd name="connsiteY132" fmla="*/ 232515 h 394716"/>
                <a:gd name="connsiteX133" fmla="*/ 227724 w 555601"/>
                <a:gd name="connsiteY133" fmla="*/ 218659 h 394716"/>
                <a:gd name="connsiteX134" fmla="*/ 211458 w 555601"/>
                <a:gd name="connsiteY134" fmla="*/ 220868 h 394716"/>
                <a:gd name="connsiteX135" fmla="*/ 154226 w 555601"/>
                <a:gd name="connsiteY135" fmla="*/ 266453 h 394716"/>
                <a:gd name="connsiteX136" fmla="*/ 151414 w 555601"/>
                <a:gd name="connsiteY136" fmla="*/ 287538 h 394716"/>
                <a:gd name="connsiteX137" fmla="*/ 172701 w 555601"/>
                <a:gd name="connsiteY137" fmla="*/ 289145 h 394716"/>
                <a:gd name="connsiteX138" fmla="*/ 229732 w 555601"/>
                <a:gd name="connsiteY138" fmla="*/ 243359 h 394716"/>
                <a:gd name="connsiteX139" fmla="*/ 237162 w 555601"/>
                <a:gd name="connsiteY139" fmla="*/ 232114 h 394716"/>
                <a:gd name="connsiteX140" fmla="*/ 237162 w 555601"/>
                <a:gd name="connsiteY140" fmla="*/ 232114 h 394716"/>
                <a:gd name="connsiteX141" fmla="*/ 251219 w 555601"/>
                <a:gd name="connsiteY141" fmla="*/ 286936 h 394716"/>
                <a:gd name="connsiteX142" fmla="*/ 241982 w 555601"/>
                <a:gd name="connsiteY142" fmla="*/ 273080 h 394716"/>
                <a:gd name="connsiteX143" fmla="*/ 225716 w 555601"/>
                <a:gd name="connsiteY143" fmla="*/ 275289 h 394716"/>
                <a:gd name="connsiteX144" fmla="*/ 186356 w 555601"/>
                <a:gd name="connsiteY144" fmla="*/ 306817 h 394716"/>
                <a:gd name="connsiteX145" fmla="*/ 183344 w 555601"/>
                <a:gd name="connsiteY145" fmla="*/ 327902 h 394716"/>
                <a:gd name="connsiteX146" fmla="*/ 204429 w 555601"/>
                <a:gd name="connsiteY146" fmla="*/ 329910 h 394716"/>
                <a:gd name="connsiteX147" fmla="*/ 243990 w 555601"/>
                <a:gd name="connsiteY147" fmla="*/ 297981 h 394716"/>
                <a:gd name="connsiteX148" fmla="*/ 251018 w 555601"/>
                <a:gd name="connsiteY148" fmla="*/ 287137 h 394716"/>
                <a:gd name="connsiteX149" fmla="*/ 251018 w 555601"/>
                <a:gd name="connsiteY149" fmla="*/ 287137 h 394716"/>
                <a:gd name="connsiteX150" fmla="*/ 187159 w 555601"/>
                <a:gd name="connsiteY150" fmla="*/ 207213 h 394716"/>
                <a:gd name="connsiteX151" fmla="*/ 178123 w 555601"/>
                <a:gd name="connsiteY151" fmla="*/ 193356 h 394716"/>
                <a:gd name="connsiteX152" fmla="*/ 162459 w 555601"/>
                <a:gd name="connsiteY152" fmla="*/ 194762 h 394716"/>
                <a:gd name="connsiteX153" fmla="*/ 121894 w 555601"/>
                <a:gd name="connsiteY153" fmla="*/ 227294 h 394716"/>
                <a:gd name="connsiteX154" fmla="*/ 119485 w 555601"/>
                <a:gd name="connsiteY154" fmla="*/ 247978 h 394716"/>
                <a:gd name="connsiteX155" fmla="*/ 139767 w 555601"/>
                <a:gd name="connsiteY155" fmla="*/ 250187 h 394716"/>
                <a:gd name="connsiteX156" fmla="*/ 180331 w 555601"/>
                <a:gd name="connsiteY156" fmla="*/ 217655 h 394716"/>
                <a:gd name="connsiteX157" fmla="*/ 187159 w 555601"/>
                <a:gd name="connsiteY157" fmla="*/ 207213 h 394716"/>
                <a:gd name="connsiteX158" fmla="*/ 187159 w 555601"/>
                <a:gd name="connsiteY158" fmla="*/ 207213 h 394716"/>
                <a:gd name="connsiteX159" fmla="*/ 211257 w 555601"/>
                <a:gd name="connsiteY159" fmla="*/ 358024 h 394716"/>
                <a:gd name="connsiteX160" fmla="*/ 219892 w 555601"/>
                <a:gd name="connsiteY160" fmla="*/ 371680 h 394716"/>
                <a:gd name="connsiteX161" fmla="*/ 235756 w 555601"/>
                <a:gd name="connsiteY161" fmla="*/ 370475 h 394716"/>
                <a:gd name="connsiteX162" fmla="*/ 258649 w 555601"/>
                <a:gd name="connsiteY162" fmla="*/ 352201 h 394716"/>
                <a:gd name="connsiteX163" fmla="*/ 261059 w 555601"/>
                <a:gd name="connsiteY163" fmla="*/ 331316 h 394716"/>
                <a:gd name="connsiteX164" fmla="*/ 240174 w 555601"/>
                <a:gd name="connsiteY164" fmla="*/ 329308 h 394716"/>
                <a:gd name="connsiteX165" fmla="*/ 217884 w 555601"/>
                <a:gd name="connsiteY165" fmla="*/ 347381 h 394716"/>
                <a:gd name="connsiteX166" fmla="*/ 211257 w 555601"/>
                <a:gd name="connsiteY166" fmla="*/ 357824 h 394716"/>
                <a:gd name="connsiteX167" fmla="*/ 211257 w 555601"/>
                <a:gd name="connsiteY167" fmla="*/ 357824 h 39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55601" h="394716">
                  <a:moveTo>
                    <a:pt x="201" y="169259"/>
                  </a:moveTo>
                  <a:cubicBezTo>
                    <a:pt x="29319" y="117248"/>
                    <a:pt x="58437" y="65437"/>
                    <a:pt x="87756" y="13627"/>
                  </a:cubicBezTo>
                  <a:cubicBezTo>
                    <a:pt x="94985" y="775"/>
                    <a:pt x="110247" y="-3442"/>
                    <a:pt x="123501" y="3386"/>
                  </a:cubicBezTo>
                  <a:cubicBezTo>
                    <a:pt x="133743" y="8607"/>
                    <a:pt x="143984" y="14230"/>
                    <a:pt x="153824" y="20053"/>
                  </a:cubicBezTo>
                  <a:cubicBezTo>
                    <a:pt x="165873" y="27283"/>
                    <a:pt x="169488" y="38930"/>
                    <a:pt x="164869" y="55196"/>
                  </a:cubicBezTo>
                  <a:cubicBezTo>
                    <a:pt x="173504" y="57807"/>
                    <a:pt x="181938" y="60216"/>
                    <a:pt x="190573" y="62626"/>
                  </a:cubicBezTo>
                  <a:cubicBezTo>
                    <a:pt x="191376" y="62827"/>
                    <a:pt x="192581" y="62024"/>
                    <a:pt x="193384" y="61421"/>
                  </a:cubicBezTo>
                  <a:cubicBezTo>
                    <a:pt x="205032" y="51380"/>
                    <a:pt x="219290" y="49172"/>
                    <a:pt x="233748" y="47766"/>
                  </a:cubicBezTo>
                  <a:cubicBezTo>
                    <a:pt x="251621" y="45958"/>
                    <a:pt x="269694" y="44754"/>
                    <a:pt x="287767" y="42946"/>
                  </a:cubicBezTo>
                  <a:cubicBezTo>
                    <a:pt x="297808" y="41942"/>
                    <a:pt x="307246" y="43950"/>
                    <a:pt x="316484" y="47163"/>
                  </a:cubicBezTo>
                  <a:cubicBezTo>
                    <a:pt x="329537" y="51581"/>
                    <a:pt x="342590" y="56602"/>
                    <a:pt x="355843" y="60819"/>
                  </a:cubicBezTo>
                  <a:cubicBezTo>
                    <a:pt x="359860" y="62024"/>
                    <a:pt x="364679" y="62425"/>
                    <a:pt x="368896" y="61622"/>
                  </a:cubicBezTo>
                  <a:cubicBezTo>
                    <a:pt x="376326" y="60216"/>
                    <a:pt x="383556" y="57606"/>
                    <a:pt x="389580" y="55999"/>
                  </a:cubicBezTo>
                  <a:cubicBezTo>
                    <a:pt x="389580" y="49372"/>
                    <a:pt x="388978" y="43348"/>
                    <a:pt x="389580" y="37323"/>
                  </a:cubicBezTo>
                  <a:cubicBezTo>
                    <a:pt x="390584" y="29492"/>
                    <a:pt x="395404" y="23869"/>
                    <a:pt x="402232" y="19853"/>
                  </a:cubicBezTo>
                  <a:cubicBezTo>
                    <a:pt x="411871" y="14230"/>
                    <a:pt x="421711" y="8808"/>
                    <a:pt x="431550" y="3587"/>
                  </a:cubicBezTo>
                  <a:cubicBezTo>
                    <a:pt x="445407" y="-3844"/>
                    <a:pt x="460669" y="574"/>
                    <a:pt x="468500" y="14029"/>
                  </a:cubicBezTo>
                  <a:cubicBezTo>
                    <a:pt x="474123" y="23467"/>
                    <a:pt x="479545" y="33106"/>
                    <a:pt x="484766" y="42745"/>
                  </a:cubicBezTo>
                  <a:cubicBezTo>
                    <a:pt x="488381" y="49172"/>
                    <a:pt x="486775" y="55598"/>
                    <a:pt x="481152" y="58610"/>
                  </a:cubicBezTo>
                  <a:cubicBezTo>
                    <a:pt x="475328" y="61823"/>
                    <a:pt x="469504" y="59815"/>
                    <a:pt x="465689" y="53188"/>
                  </a:cubicBezTo>
                  <a:cubicBezTo>
                    <a:pt x="460468" y="44352"/>
                    <a:pt x="455648" y="35315"/>
                    <a:pt x="450427" y="26279"/>
                  </a:cubicBezTo>
                  <a:cubicBezTo>
                    <a:pt x="447616" y="21258"/>
                    <a:pt x="445407" y="20656"/>
                    <a:pt x="440186" y="23467"/>
                  </a:cubicBezTo>
                  <a:cubicBezTo>
                    <a:pt x="432354" y="27684"/>
                    <a:pt x="424321" y="32102"/>
                    <a:pt x="416489" y="36520"/>
                  </a:cubicBezTo>
                  <a:cubicBezTo>
                    <a:pt x="409260" y="40536"/>
                    <a:pt x="408858" y="41541"/>
                    <a:pt x="413276" y="49172"/>
                  </a:cubicBezTo>
                  <a:cubicBezTo>
                    <a:pt x="436973" y="91142"/>
                    <a:pt x="460669" y="133112"/>
                    <a:pt x="484365" y="175082"/>
                  </a:cubicBezTo>
                  <a:cubicBezTo>
                    <a:pt x="487377" y="180504"/>
                    <a:pt x="490590" y="186127"/>
                    <a:pt x="493803" y="191549"/>
                  </a:cubicBezTo>
                  <a:cubicBezTo>
                    <a:pt x="496815" y="196569"/>
                    <a:pt x="498823" y="197373"/>
                    <a:pt x="503844" y="194561"/>
                  </a:cubicBezTo>
                  <a:cubicBezTo>
                    <a:pt x="512479" y="189943"/>
                    <a:pt x="520913" y="185123"/>
                    <a:pt x="529548" y="180504"/>
                  </a:cubicBezTo>
                  <a:cubicBezTo>
                    <a:pt x="533966" y="178095"/>
                    <a:pt x="534970" y="175283"/>
                    <a:pt x="532359" y="170865"/>
                  </a:cubicBezTo>
                  <a:cubicBezTo>
                    <a:pt x="526536" y="161025"/>
                    <a:pt x="521114" y="151185"/>
                    <a:pt x="515491" y="141145"/>
                  </a:cubicBezTo>
                  <a:cubicBezTo>
                    <a:pt x="511475" y="133915"/>
                    <a:pt x="512680" y="127489"/>
                    <a:pt x="518704" y="124276"/>
                  </a:cubicBezTo>
                  <a:cubicBezTo>
                    <a:pt x="524528" y="121063"/>
                    <a:pt x="530552" y="123272"/>
                    <a:pt x="534368" y="130301"/>
                  </a:cubicBezTo>
                  <a:cubicBezTo>
                    <a:pt x="540191" y="140542"/>
                    <a:pt x="546015" y="150583"/>
                    <a:pt x="551638" y="161025"/>
                  </a:cubicBezTo>
                  <a:cubicBezTo>
                    <a:pt x="559670" y="175685"/>
                    <a:pt x="555252" y="191147"/>
                    <a:pt x="540593" y="199582"/>
                  </a:cubicBezTo>
                  <a:cubicBezTo>
                    <a:pt x="532359" y="204401"/>
                    <a:pt x="523925" y="208819"/>
                    <a:pt x="515491" y="213438"/>
                  </a:cubicBezTo>
                  <a:cubicBezTo>
                    <a:pt x="498623" y="222675"/>
                    <a:pt x="484164" y="218659"/>
                    <a:pt x="474525" y="202393"/>
                  </a:cubicBezTo>
                  <a:cubicBezTo>
                    <a:pt x="473922" y="201389"/>
                    <a:pt x="473320" y="200586"/>
                    <a:pt x="472115" y="198578"/>
                  </a:cubicBezTo>
                  <a:cubicBezTo>
                    <a:pt x="466291" y="203196"/>
                    <a:pt x="460468" y="207413"/>
                    <a:pt x="455046" y="212032"/>
                  </a:cubicBezTo>
                  <a:cubicBezTo>
                    <a:pt x="454042" y="212835"/>
                    <a:pt x="453841" y="215848"/>
                    <a:pt x="454644" y="217053"/>
                  </a:cubicBezTo>
                  <a:cubicBezTo>
                    <a:pt x="469705" y="238339"/>
                    <a:pt x="458460" y="269666"/>
                    <a:pt x="430747" y="274486"/>
                  </a:cubicBezTo>
                  <a:cubicBezTo>
                    <a:pt x="430346" y="274486"/>
                    <a:pt x="430145" y="274887"/>
                    <a:pt x="429944" y="274887"/>
                  </a:cubicBezTo>
                  <a:cubicBezTo>
                    <a:pt x="427534" y="299186"/>
                    <a:pt x="420104" y="308222"/>
                    <a:pt x="397613" y="314849"/>
                  </a:cubicBezTo>
                  <a:cubicBezTo>
                    <a:pt x="395002" y="345172"/>
                    <a:pt x="382552" y="355213"/>
                    <a:pt x="349016" y="353607"/>
                  </a:cubicBezTo>
                  <a:cubicBezTo>
                    <a:pt x="344196" y="369471"/>
                    <a:pt x="334155" y="379512"/>
                    <a:pt x="317287" y="381921"/>
                  </a:cubicBezTo>
                  <a:cubicBezTo>
                    <a:pt x="300419" y="384331"/>
                    <a:pt x="289173" y="373688"/>
                    <a:pt x="277927" y="364250"/>
                  </a:cubicBezTo>
                  <a:cubicBezTo>
                    <a:pt x="267887" y="372282"/>
                    <a:pt x="258248" y="380516"/>
                    <a:pt x="248207" y="387745"/>
                  </a:cubicBezTo>
                  <a:cubicBezTo>
                    <a:pt x="227724" y="402605"/>
                    <a:pt x="198806" y="392565"/>
                    <a:pt x="191778" y="368467"/>
                  </a:cubicBezTo>
                  <a:cubicBezTo>
                    <a:pt x="190573" y="364250"/>
                    <a:pt x="190372" y="359631"/>
                    <a:pt x="189569" y="354811"/>
                  </a:cubicBezTo>
                  <a:cubicBezTo>
                    <a:pt x="169287" y="349791"/>
                    <a:pt x="158041" y="336939"/>
                    <a:pt x="158242" y="314849"/>
                  </a:cubicBezTo>
                  <a:cubicBezTo>
                    <a:pt x="137156" y="310231"/>
                    <a:pt x="126312" y="296776"/>
                    <a:pt x="125911" y="274686"/>
                  </a:cubicBezTo>
                  <a:cubicBezTo>
                    <a:pt x="124706" y="274285"/>
                    <a:pt x="123501" y="273883"/>
                    <a:pt x="122095" y="273482"/>
                  </a:cubicBezTo>
                  <a:cubicBezTo>
                    <a:pt x="96793" y="266453"/>
                    <a:pt x="86350" y="239544"/>
                    <a:pt x="100608" y="217655"/>
                  </a:cubicBezTo>
                  <a:cubicBezTo>
                    <a:pt x="102616" y="214643"/>
                    <a:pt x="102215" y="212635"/>
                    <a:pt x="99805" y="210827"/>
                  </a:cubicBezTo>
                  <a:cubicBezTo>
                    <a:pt x="94584" y="206811"/>
                    <a:pt x="89362" y="202795"/>
                    <a:pt x="83539" y="198377"/>
                  </a:cubicBezTo>
                  <a:cubicBezTo>
                    <a:pt x="81732" y="201188"/>
                    <a:pt x="80527" y="203196"/>
                    <a:pt x="79322" y="205004"/>
                  </a:cubicBezTo>
                  <a:cubicBezTo>
                    <a:pt x="71490" y="217253"/>
                    <a:pt x="56831" y="221671"/>
                    <a:pt x="43778" y="215044"/>
                  </a:cubicBezTo>
                  <a:cubicBezTo>
                    <a:pt x="33335" y="209622"/>
                    <a:pt x="23294" y="203799"/>
                    <a:pt x="12852" y="197975"/>
                  </a:cubicBezTo>
                  <a:cubicBezTo>
                    <a:pt x="6024" y="194160"/>
                    <a:pt x="2611" y="187533"/>
                    <a:pt x="0" y="180705"/>
                  </a:cubicBezTo>
                  <a:lnTo>
                    <a:pt x="0" y="168857"/>
                  </a:lnTo>
                  <a:lnTo>
                    <a:pt x="0" y="168857"/>
                  </a:lnTo>
                  <a:close/>
                  <a:moveTo>
                    <a:pt x="251420" y="252998"/>
                  </a:moveTo>
                  <a:cubicBezTo>
                    <a:pt x="261260" y="258420"/>
                    <a:pt x="268087" y="266252"/>
                    <a:pt x="270899" y="276895"/>
                  </a:cubicBezTo>
                  <a:cubicBezTo>
                    <a:pt x="273911" y="287739"/>
                    <a:pt x="271300" y="297981"/>
                    <a:pt x="265678" y="307419"/>
                  </a:cubicBezTo>
                  <a:cubicBezTo>
                    <a:pt x="279132" y="315050"/>
                    <a:pt x="285960" y="326095"/>
                    <a:pt x="286362" y="341156"/>
                  </a:cubicBezTo>
                  <a:cubicBezTo>
                    <a:pt x="286362" y="342361"/>
                    <a:pt x="286964" y="343767"/>
                    <a:pt x="287767" y="344369"/>
                  </a:cubicBezTo>
                  <a:cubicBezTo>
                    <a:pt x="293792" y="349189"/>
                    <a:pt x="299615" y="354410"/>
                    <a:pt x="306242" y="358627"/>
                  </a:cubicBezTo>
                  <a:cubicBezTo>
                    <a:pt x="313873" y="363647"/>
                    <a:pt x="323914" y="359430"/>
                    <a:pt x="326926" y="350795"/>
                  </a:cubicBezTo>
                  <a:cubicBezTo>
                    <a:pt x="329135" y="344771"/>
                    <a:pt x="327529" y="339148"/>
                    <a:pt x="321906" y="334328"/>
                  </a:cubicBezTo>
                  <a:cubicBezTo>
                    <a:pt x="316885" y="330111"/>
                    <a:pt x="311664" y="326296"/>
                    <a:pt x="306644" y="322079"/>
                  </a:cubicBezTo>
                  <a:cubicBezTo>
                    <a:pt x="302427" y="318464"/>
                    <a:pt x="301423" y="312841"/>
                    <a:pt x="303632" y="308423"/>
                  </a:cubicBezTo>
                  <a:cubicBezTo>
                    <a:pt x="306041" y="304005"/>
                    <a:pt x="311062" y="301596"/>
                    <a:pt x="316082" y="303001"/>
                  </a:cubicBezTo>
                  <a:cubicBezTo>
                    <a:pt x="318291" y="303604"/>
                    <a:pt x="320299" y="305009"/>
                    <a:pt x="322107" y="306415"/>
                  </a:cubicBezTo>
                  <a:cubicBezTo>
                    <a:pt x="331946" y="314046"/>
                    <a:pt x="341385" y="322079"/>
                    <a:pt x="351425" y="329710"/>
                  </a:cubicBezTo>
                  <a:cubicBezTo>
                    <a:pt x="360462" y="336537"/>
                    <a:pt x="372511" y="332521"/>
                    <a:pt x="375122" y="321878"/>
                  </a:cubicBezTo>
                  <a:cubicBezTo>
                    <a:pt x="376728" y="315653"/>
                    <a:pt x="374318" y="310431"/>
                    <a:pt x="369298" y="306616"/>
                  </a:cubicBezTo>
                  <a:cubicBezTo>
                    <a:pt x="359458" y="298583"/>
                    <a:pt x="349618" y="290752"/>
                    <a:pt x="339577" y="282920"/>
                  </a:cubicBezTo>
                  <a:cubicBezTo>
                    <a:pt x="335762" y="279908"/>
                    <a:pt x="333352" y="276293"/>
                    <a:pt x="334557" y="271273"/>
                  </a:cubicBezTo>
                  <a:cubicBezTo>
                    <a:pt x="336565" y="263039"/>
                    <a:pt x="345401" y="260027"/>
                    <a:pt x="352630" y="265449"/>
                  </a:cubicBezTo>
                  <a:cubicBezTo>
                    <a:pt x="362872" y="273281"/>
                    <a:pt x="372712" y="281313"/>
                    <a:pt x="382753" y="289346"/>
                  </a:cubicBezTo>
                  <a:cubicBezTo>
                    <a:pt x="386970" y="292760"/>
                    <a:pt x="391588" y="294165"/>
                    <a:pt x="396810" y="292559"/>
                  </a:cubicBezTo>
                  <a:cubicBezTo>
                    <a:pt x="402031" y="290952"/>
                    <a:pt x="405645" y="287538"/>
                    <a:pt x="406850" y="282116"/>
                  </a:cubicBezTo>
                  <a:cubicBezTo>
                    <a:pt x="408256" y="275891"/>
                    <a:pt x="406449" y="270670"/>
                    <a:pt x="401428" y="266654"/>
                  </a:cubicBezTo>
                  <a:cubicBezTo>
                    <a:pt x="391990" y="259023"/>
                    <a:pt x="382351" y="251593"/>
                    <a:pt x="373113" y="243962"/>
                  </a:cubicBezTo>
                  <a:cubicBezTo>
                    <a:pt x="368696" y="240347"/>
                    <a:pt x="367892" y="235327"/>
                    <a:pt x="369900" y="230909"/>
                  </a:cubicBezTo>
                  <a:cubicBezTo>
                    <a:pt x="372109" y="226089"/>
                    <a:pt x="376728" y="223679"/>
                    <a:pt x="381949" y="224884"/>
                  </a:cubicBezTo>
                  <a:cubicBezTo>
                    <a:pt x="384158" y="225487"/>
                    <a:pt x="386166" y="226692"/>
                    <a:pt x="387974" y="228097"/>
                  </a:cubicBezTo>
                  <a:cubicBezTo>
                    <a:pt x="397010" y="235126"/>
                    <a:pt x="405645" y="242355"/>
                    <a:pt x="414682" y="249384"/>
                  </a:cubicBezTo>
                  <a:cubicBezTo>
                    <a:pt x="424120" y="256613"/>
                    <a:pt x="436772" y="252597"/>
                    <a:pt x="438981" y="241552"/>
                  </a:cubicBezTo>
                  <a:cubicBezTo>
                    <a:pt x="440386" y="234523"/>
                    <a:pt x="436973" y="229503"/>
                    <a:pt x="431550" y="225286"/>
                  </a:cubicBezTo>
                  <a:cubicBezTo>
                    <a:pt x="412272" y="210024"/>
                    <a:pt x="393195" y="194361"/>
                    <a:pt x="373716" y="179500"/>
                  </a:cubicBezTo>
                  <a:cubicBezTo>
                    <a:pt x="355643" y="165644"/>
                    <a:pt x="337168" y="152390"/>
                    <a:pt x="318492" y="139136"/>
                  </a:cubicBezTo>
                  <a:cubicBezTo>
                    <a:pt x="303632" y="128493"/>
                    <a:pt x="287366" y="123473"/>
                    <a:pt x="268891" y="126887"/>
                  </a:cubicBezTo>
                  <a:cubicBezTo>
                    <a:pt x="262866" y="127891"/>
                    <a:pt x="256842" y="128895"/>
                    <a:pt x="250617" y="129497"/>
                  </a:cubicBezTo>
                  <a:cubicBezTo>
                    <a:pt x="220896" y="133112"/>
                    <a:pt x="190975" y="120059"/>
                    <a:pt x="184950" y="86523"/>
                  </a:cubicBezTo>
                  <a:cubicBezTo>
                    <a:pt x="184749" y="85318"/>
                    <a:pt x="183143" y="83712"/>
                    <a:pt x="181938" y="83310"/>
                  </a:cubicBezTo>
                  <a:cubicBezTo>
                    <a:pt x="172299" y="80298"/>
                    <a:pt x="162660" y="77486"/>
                    <a:pt x="152820" y="74675"/>
                  </a:cubicBezTo>
                  <a:cubicBezTo>
                    <a:pt x="132939" y="110018"/>
                    <a:pt x="113059" y="144960"/>
                    <a:pt x="93780" y="179099"/>
                  </a:cubicBezTo>
                  <a:cubicBezTo>
                    <a:pt x="103018" y="186328"/>
                    <a:pt x="111452" y="192955"/>
                    <a:pt x="120087" y="199582"/>
                  </a:cubicBezTo>
                  <a:cubicBezTo>
                    <a:pt x="129124" y="192352"/>
                    <a:pt x="138562" y="184721"/>
                    <a:pt x="148201" y="177291"/>
                  </a:cubicBezTo>
                  <a:cubicBezTo>
                    <a:pt x="168885" y="161427"/>
                    <a:pt x="196798" y="169660"/>
                    <a:pt x="205835" y="194361"/>
                  </a:cubicBezTo>
                  <a:cubicBezTo>
                    <a:pt x="206237" y="195365"/>
                    <a:pt x="206638" y="196369"/>
                    <a:pt x="207040" y="197373"/>
                  </a:cubicBezTo>
                  <a:cubicBezTo>
                    <a:pt x="224310" y="192152"/>
                    <a:pt x="239371" y="195164"/>
                    <a:pt x="250215" y="210024"/>
                  </a:cubicBezTo>
                  <a:cubicBezTo>
                    <a:pt x="260256" y="223479"/>
                    <a:pt x="259653" y="237937"/>
                    <a:pt x="251018" y="252798"/>
                  </a:cubicBezTo>
                  <a:lnTo>
                    <a:pt x="251018" y="252798"/>
                  </a:lnTo>
                  <a:close/>
                  <a:moveTo>
                    <a:pt x="461472" y="179299"/>
                  </a:moveTo>
                  <a:cubicBezTo>
                    <a:pt x="441993" y="144960"/>
                    <a:pt x="422313" y="110018"/>
                    <a:pt x="402633" y="75077"/>
                  </a:cubicBezTo>
                  <a:cubicBezTo>
                    <a:pt x="393195" y="77687"/>
                    <a:pt x="383957" y="80298"/>
                    <a:pt x="374921" y="82908"/>
                  </a:cubicBezTo>
                  <a:cubicBezTo>
                    <a:pt x="365884" y="85519"/>
                    <a:pt x="357249" y="85318"/>
                    <a:pt x="348413" y="81703"/>
                  </a:cubicBezTo>
                  <a:cubicBezTo>
                    <a:pt x="340582" y="78490"/>
                    <a:pt x="332549" y="75880"/>
                    <a:pt x="324516" y="73068"/>
                  </a:cubicBezTo>
                  <a:cubicBezTo>
                    <a:pt x="312267" y="69052"/>
                    <a:pt x="300419" y="63229"/>
                    <a:pt x="286763" y="64835"/>
                  </a:cubicBezTo>
                  <a:cubicBezTo>
                    <a:pt x="269493" y="66642"/>
                    <a:pt x="252223" y="67646"/>
                    <a:pt x="234953" y="69655"/>
                  </a:cubicBezTo>
                  <a:cubicBezTo>
                    <a:pt x="227724" y="70458"/>
                    <a:pt x="220494" y="72265"/>
                    <a:pt x="213466" y="74474"/>
                  </a:cubicBezTo>
                  <a:cubicBezTo>
                    <a:pt x="206839" y="76683"/>
                    <a:pt x="206036" y="79495"/>
                    <a:pt x="208044" y="86322"/>
                  </a:cubicBezTo>
                  <a:cubicBezTo>
                    <a:pt x="211257" y="96765"/>
                    <a:pt x="218085" y="103994"/>
                    <a:pt x="228527" y="105801"/>
                  </a:cubicBezTo>
                  <a:cubicBezTo>
                    <a:pt x="237162" y="107408"/>
                    <a:pt x="246801" y="108211"/>
                    <a:pt x="255235" y="106404"/>
                  </a:cubicBezTo>
                  <a:cubicBezTo>
                    <a:pt x="284554" y="100379"/>
                    <a:pt x="311062" y="105199"/>
                    <a:pt x="335160" y="123272"/>
                  </a:cubicBezTo>
                  <a:cubicBezTo>
                    <a:pt x="355442" y="138534"/>
                    <a:pt x="376126" y="153595"/>
                    <a:pt x="396408" y="168857"/>
                  </a:cubicBezTo>
                  <a:cubicBezTo>
                    <a:pt x="409662" y="178898"/>
                    <a:pt x="422715" y="189541"/>
                    <a:pt x="435165" y="199381"/>
                  </a:cubicBezTo>
                  <a:cubicBezTo>
                    <a:pt x="444001" y="192553"/>
                    <a:pt x="452435" y="185926"/>
                    <a:pt x="461472" y="178898"/>
                  </a:cubicBezTo>
                  <a:lnTo>
                    <a:pt x="461472" y="178898"/>
                  </a:lnTo>
                  <a:close/>
                  <a:moveTo>
                    <a:pt x="56630" y="197172"/>
                  </a:moveTo>
                  <a:cubicBezTo>
                    <a:pt x="58236" y="195766"/>
                    <a:pt x="60445" y="194361"/>
                    <a:pt x="61650" y="192553"/>
                  </a:cubicBezTo>
                  <a:cubicBezTo>
                    <a:pt x="65064" y="187131"/>
                    <a:pt x="67875" y="181508"/>
                    <a:pt x="71088" y="176086"/>
                  </a:cubicBezTo>
                  <a:cubicBezTo>
                    <a:pt x="94985" y="133714"/>
                    <a:pt x="119083" y="91142"/>
                    <a:pt x="142980" y="48770"/>
                  </a:cubicBezTo>
                  <a:cubicBezTo>
                    <a:pt x="146595" y="42344"/>
                    <a:pt x="146193" y="40737"/>
                    <a:pt x="139767" y="37123"/>
                  </a:cubicBezTo>
                  <a:cubicBezTo>
                    <a:pt x="131734" y="32705"/>
                    <a:pt x="123702" y="28086"/>
                    <a:pt x="115669" y="23668"/>
                  </a:cubicBezTo>
                  <a:cubicBezTo>
                    <a:pt x="110448" y="20857"/>
                    <a:pt x="108239" y="21459"/>
                    <a:pt x="105428" y="26479"/>
                  </a:cubicBezTo>
                  <a:cubicBezTo>
                    <a:pt x="78117" y="74675"/>
                    <a:pt x="50806" y="123071"/>
                    <a:pt x="23495" y="171267"/>
                  </a:cubicBezTo>
                  <a:cubicBezTo>
                    <a:pt x="20885" y="175685"/>
                    <a:pt x="21889" y="178697"/>
                    <a:pt x="26307" y="180906"/>
                  </a:cubicBezTo>
                  <a:cubicBezTo>
                    <a:pt x="34942" y="185525"/>
                    <a:pt x="43376" y="190344"/>
                    <a:pt x="51810" y="194963"/>
                  </a:cubicBezTo>
                  <a:cubicBezTo>
                    <a:pt x="53015" y="195565"/>
                    <a:pt x="54421" y="196168"/>
                    <a:pt x="56630" y="196971"/>
                  </a:cubicBezTo>
                  <a:lnTo>
                    <a:pt x="56630" y="196971"/>
                  </a:lnTo>
                  <a:close/>
                  <a:moveTo>
                    <a:pt x="237162" y="232515"/>
                  </a:moveTo>
                  <a:cubicBezTo>
                    <a:pt x="235756" y="225688"/>
                    <a:pt x="232945" y="221270"/>
                    <a:pt x="227724" y="218659"/>
                  </a:cubicBezTo>
                  <a:cubicBezTo>
                    <a:pt x="221900" y="215848"/>
                    <a:pt x="216478" y="217053"/>
                    <a:pt x="211458" y="220868"/>
                  </a:cubicBezTo>
                  <a:cubicBezTo>
                    <a:pt x="192380" y="236130"/>
                    <a:pt x="173303" y="251191"/>
                    <a:pt x="154226" y="266453"/>
                  </a:cubicBezTo>
                  <a:cubicBezTo>
                    <a:pt x="147398" y="272076"/>
                    <a:pt x="146193" y="281313"/>
                    <a:pt x="151414" y="287538"/>
                  </a:cubicBezTo>
                  <a:cubicBezTo>
                    <a:pt x="156635" y="293965"/>
                    <a:pt x="165471" y="294969"/>
                    <a:pt x="172701" y="289145"/>
                  </a:cubicBezTo>
                  <a:cubicBezTo>
                    <a:pt x="191778" y="274084"/>
                    <a:pt x="211056" y="258822"/>
                    <a:pt x="229732" y="243359"/>
                  </a:cubicBezTo>
                  <a:cubicBezTo>
                    <a:pt x="232945" y="240548"/>
                    <a:pt x="234752" y="235929"/>
                    <a:pt x="237162" y="232114"/>
                  </a:cubicBezTo>
                  <a:lnTo>
                    <a:pt x="237162" y="232114"/>
                  </a:lnTo>
                  <a:close/>
                  <a:moveTo>
                    <a:pt x="251219" y="286936"/>
                  </a:moveTo>
                  <a:cubicBezTo>
                    <a:pt x="249813" y="280108"/>
                    <a:pt x="247203" y="275690"/>
                    <a:pt x="241982" y="273080"/>
                  </a:cubicBezTo>
                  <a:cubicBezTo>
                    <a:pt x="236158" y="270268"/>
                    <a:pt x="230736" y="271273"/>
                    <a:pt x="225716" y="275289"/>
                  </a:cubicBezTo>
                  <a:cubicBezTo>
                    <a:pt x="212663" y="285731"/>
                    <a:pt x="199409" y="296174"/>
                    <a:pt x="186356" y="306817"/>
                  </a:cubicBezTo>
                  <a:cubicBezTo>
                    <a:pt x="179127" y="312640"/>
                    <a:pt x="178123" y="321275"/>
                    <a:pt x="183344" y="327902"/>
                  </a:cubicBezTo>
                  <a:cubicBezTo>
                    <a:pt x="188565" y="334529"/>
                    <a:pt x="197200" y="335533"/>
                    <a:pt x="204429" y="329910"/>
                  </a:cubicBezTo>
                  <a:cubicBezTo>
                    <a:pt x="217884" y="319468"/>
                    <a:pt x="231138" y="309026"/>
                    <a:pt x="243990" y="297981"/>
                  </a:cubicBezTo>
                  <a:cubicBezTo>
                    <a:pt x="247203" y="295370"/>
                    <a:pt x="248608" y="290752"/>
                    <a:pt x="251018" y="287137"/>
                  </a:cubicBezTo>
                  <a:lnTo>
                    <a:pt x="251018" y="287137"/>
                  </a:lnTo>
                  <a:close/>
                  <a:moveTo>
                    <a:pt x="187159" y="207213"/>
                  </a:moveTo>
                  <a:cubicBezTo>
                    <a:pt x="186155" y="200385"/>
                    <a:pt x="183344" y="195967"/>
                    <a:pt x="178123" y="193356"/>
                  </a:cubicBezTo>
                  <a:cubicBezTo>
                    <a:pt x="172701" y="190545"/>
                    <a:pt x="167078" y="191147"/>
                    <a:pt x="162459" y="194762"/>
                  </a:cubicBezTo>
                  <a:cubicBezTo>
                    <a:pt x="148804" y="205405"/>
                    <a:pt x="135349" y="216249"/>
                    <a:pt x="121894" y="227294"/>
                  </a:cubicBezTo>
                  <a:cubicBezTo>
                    <a:pt x="115067" y="232917"/>
                    <a:pt x="114464" y="241552"/>
                    <a:pt x="119485" y="247978"/>
                  </a:cubicBezTo>
                  <a:cubicBezTo>
                    <a:pt x="124304" y="254002"/>
                    <a:pt x="133341" y="255207"/>
                    <a:pt x="139767" y="250187"/>
                  </a:cubicBezTo>
                  <a:cubicBezTo>
                    <a:pt x="153422" y="239544"/>
                    <a:pt x="167078" y="228901"/>
                    <a:pt x="180331" y="217655"/>
                  </a:cubicBezTo>
                  <a:cubicBezTo>
                    <a:pt x="183344" y="215044"/>
                    <a:pt x="184950" y="210827"/>
                    <a:pt x="187159" y="207213"/>
                  </a:cubicBezTo>
                  <a:lnTo>
                    <a:pt x="187159" y="207213"/>
                  </a:lnTo>
                  <a:close/>
                  <a:moveTo>
                    <a:pt x="211257" y="358024"/>
                  </a:moveTo>
                  <a:cubicBezTo>
                    <a:pt x="212462" y="364451"/>
                    <a:pt x="214872" y="368868"/>
                    <a:pt x="219892" y="371680"/>
                  </a:cubicBezTo>
                  <a:cubicBezTo>
                    <a:pt x="225314" y="374692"/>
                    <a:pt x="230736" y="374290"/>
                    <a:pt x="235756" y="370475"/>
                  </a:cubicBezTo>
                  <a:cubicBezTo>
                    <a:pt x="243588" y="364651"/>
                    <a:pt x="251219" y="358426"/>
                    <a:pt x="258649" y="352201"/>
                  </a:cubicBezTo>
                  <a:cubicBezTo>
                    <a:pt x="265276" y="346578"/>
                    <a:pt x="266079" y="337541"/>
                    <a:pt x="261059" y="331316"/>
                  </a:cubicBezTo>
                  <a:cubicBezTo>
                    <a:pt x="256039" y="325091"/>
                    <a:pt x="247203" y="324087"/>
                    <a:pt x="240174" y="329308"/>
                  </a:cubicBezTo>
                  <a:cubicBezTo>
                    <a:pt x="232543" y="335132"/>
                    <a:pt x="224912" y="340955"/>
                    <a:pt x="217884" y="347381"/>
                  </a:cubicBezTo>
                  <a:cubicBezTo>
                    <a:pt x="214872" y="349992"/>
                    <a:pt x="213466" y="354410"/>
                    <a:pt x="211257" y="357824"/>
                  </a:cubicBezTo>
                  <a:lnTo>
                    <a:pt x="211257" y="357824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CD756CF0-4BDB-0D25-BB30-DAD67969E382}"/>
                </a:ext>
              </a:extLst>
            </p:cNvPr>
            <p:cNvSpPr/>
            <p:nvPr/>
          </p:nvSpPr>
          <p:spPr>
            <a:xfrm>
              <a:off x="4561980" y="2331378"/>
              <a:ext cx="21687" cy="77112"/>
            </a:xfrm>
            <a:custGeom>
              <a:avLst/>
              <a:gdLst>
                <a:gd name="connsiteX0" fmla="*/ 21688 w 21687"/>
                <a:gd name="connsiteY0" fmla="*/ 38757 h 77112"/>
                <a:gd name="connsiteX1" fmla="*/ 21688 w 21687"/>
                <a:gd name="connsiteY1" fmla="*/ 65265 h 77112"/>
                <a:gd name="connsiteX2" fmla="*/ 11045 w 21687"/>
                <a:gd name="connsiteY2" fmla="*/ 77113 h 77112"/>
                <a:gd name="connsiteX3" fmla="*/ 0 w 21687"/>
                <a:gd name="connsiteY3" fmla="*/ 65064 h 77112"/>
                <a:gd name="connsiteX4" fmla="*/ 0 w 21687"/>
                <a:gd name="connsiteY4" fmla="*/ 11848 h 77112"/>
                <a:gd name="connsiteX5" fmla="*/ 10643 w 21687"/>
                <a:gd name="connsiteY5" fmla="*/ 0 h 77112"/>
                <a:gd name="connsiteX6" fmla="*/ 21688 w 21687"/>
                <a:gd name="connsiteY6" fmla="*/ 12049 h 77112"/>
                <a:gd name="connsiteX7" fmla="*/ 21688 w 21687"/>
                <a:gd name="connsiteY7" fmla="*/ 38556 h 77112"/>
                <a:gd name="connsiteX8" fmla="*/ 21688 w 21687"/>
                <a:gd name="connsiteY8" fmla="*/ 38556 h 7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87" h="77112">
                  <a:moveTo>
                    <a:pt x="21688" y="38757"/>
                  </a:moveTo>
                  <a:cubicBezTo>
                    <a:pt x="21688" y="47593"/>
                    <a:pt x="21688" y="56429"/>
                    <a:pt x="21688" y="65265"/>
                  </a:cubicBezTo>
                  <a:cubicBezTo>
                    <a:pt x="21688" y="72293"/>
                    <a:pt x="17471" y="76912"/>
                    <a:pt x="11045" y="77113"/>
                  </a:cubicBezTo>
                  <a:cubicBezTo>
                    <a:pt x="4418" y="77113"/>
                    <a:pt x="0" y="72494"/>
                    <a:pt x="0" y="65064"/>
                  </a:cubicBezTo>
                  <a:cubicBezTo>
                    <a:pt x="0" y="47392"/>
                    <a:pt x="0" y="29520"/>
                    <a:pt x="0" y="11848"/>
                  </a:cubicBezTo>
                  <a:cubicBezTo>
                    <a:pt x="0" y="4820"/>
                    <a:pt x="4217" y="201"/>
                    <a:pt x="10643" y="0"/>
                  </a:cubicBezTo>
                  <a:cubicBezTo>
                    <a:pt x="17270" y="0"/>
                    <a:pt x="21487" y="4619"/>
                    <a:pt x="21688" y="12049"/>
                  </a:cubicBezTo>
                  <a:cubicBezTo>
                    <a:pt x="21688" y="20885"/>
                    <a:pt x="21688" y="29721"/>
                    <a:pt x="21688" y="38556"/>
                  </a:cubicBezTo>
                  <a:lnTo>
                    <a:pt x="21688" y="3855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95C13244-0804-D83F-FE8A-24E7511E966F}"/>
                </a:ext>
              </a:extLst>
            </p:cNvPr>
            <p:cNvSpPr/>
            <p:nvPr/>
          </p:nvSpPr>
          <p:spPr>
            <a:xfrm>
              <a:off x="4460635" y="2363738"/>
              <a:ext cx="50740" cy="67845"/>
            </a:xfrm>
            <a:custGeom>
              <a:avLst/>
              <a:gdLst>
                <a:gd name="connsiteX0" fmla="*/ 50740 w 50740"/>
                <a:gd name="connsiteY0" fmla="*/ 55797 h 67845"/>
                <a:gd name="connsiteX1" fmla="*/ 43109 w 50740"/>
                <a:gd name="connsiteY1" fmla="*/ 67243 h 67845"/>
                <a:gd name="connsiteX2" fmla="*/ 30458 w 50740"/>
                <a:gd name="connsiteY2" fmla="*/ 62424 h 67845"/>
                <a:gd name="connsiteX3" fmla="*/ 11983 w 50740"/>
                <a:gd name="connsiteY3" fmla="*/ 33105 h 67845"/>
                <a:gd name="connsiteX4" fmla="*/ 2143 w 50740"/>
                <a:gd name="connsiteY4" fmla="*/ 17642 h 67845"/>
                <a:gd name="connsiteX5" fmla="*/ 5356 w 50740"/>
                <a:gd name="connsiteY5" fmla="*/ 1577 h 67845"/>
                <a:gd name="connsiteX6" fmla="*/ 20618 w 50740"/>
                <a:gd name="connsiteY6" fmla="*/ 5995 h 67845"/>
                <a:gd name="connsiteX7" fmla="*/ 48330 w 50740"/>
                <a:gd name="connsiteY7" fmla="*/ 49973 h 67845"/>
                <a:gd name="connsiteX8" fmla="*/ 50539 w 50740"/>
                <a:gd name="connsiteY8" fmla="*/ 55596 h 67845"/>
                <a:gd name="connsiteX9" fmla="*/ 50539 w 50740"/>
                <a:gd name="connsiteY9" fmla="*/ 55596 h 6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40" h="67845">
                  <a:moveTo>
                    <a:pt x="50740" y="55797"/>
                  </a:moveTo>
                  <a:cubicBezTo>
                    <a:pt x="50539" y="62223"/>
                    <a:pt x="47929" y="65838"/>
                    <a:pt x="43109" y="67243"/>
                  </a:cubicBezTo>
                  <a:cubicBezTo>
                    <a:pt x="37888" y="68850"/>
                    <a:pt x="33470" y="67243"/>
                    <a:pt x="30458" y="62424"/>
                  </a:cubicBezTo>
                  <a:cubicBezTo>
                    <a:pt x="24233" y="52785"/>
                    <a:pt x="18208" y="42945"/>
                    <a:pt x="11983" y="33105"/>
                  </a:cubicBezTo>
                  <a:cubicBezTo>
                    <a:pt x="8770" y="27884"/>
                    <a:pt x="5356" y="22863"/>
                    <a:pt x="2143" y="17642"/>
                  </a:cubicBezTo>
                  <a:cubicBezTo>
                    <a:pt x="-1673" y="11417"/>
                    <a:pt x="-267" y="4991"/>
                    <a:pt x="5356" y="1577"/>
                  </a:cubicBezTo>
                  <a:cubicBezTo>
                    <a:pt x="10577" y="-1636"/>
                    <a:pt x="16802" y="171"/>
                    <a:pt x="20618" y="5995"/>
                  </a:cubicBezTo>
                  <a:cubicBezTo>
                    <a:pt x="29855" y="20654"/>
                    <a:pt x="39093" y="35314"/>
                    <a:pt x="48330" y="49973"/>
                  </a:cubicBezTo>
                  <a:cubicBezTo>
                    <a:pt x="49535" y="51981"/>
                    <a:pt x="50138" y="54592"/>
                    <a:pt x="50539" y="55596"/>
                  </a:cubicBezTo>
                  <a:lnTo>
                    <a:pt x="50539" y="5559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B2E3930-AAFC-0DFD-E0D4-33056B701693}"/>
                </a:ext>
              </a:extLst>
            </p:cNvPr>
            <p:cNvSpPr/>
            <p:nvPr/>
          </p:nvSpPr>
          <p:spPr>
            <a:xfrm>
              <a:off x="4634453" y="2363745"/>
              <a:ext cx="50829" cy="68843"/>
            </a:xfrm>
            <a:custGeom>
              <a:avLst/>
              <a:gdLst>
                <a:gd name="connsiteX0" fmla="*/ 11869 w 50829"/>
                <a:gd name="connsiteY0" fmla="*/ 68843 h 68843"/>
                <a:gd name="connsiteX1" fmla="*/ 1427 w 50829"/>
                <a:gd name="connsiteY1" fmla="*/ 51975 h 68843"/>
                <a:gd name="connsiteX2" fmla="*/ 31348 w 50829"/>
                <a:gd name="connsiteY2" fmla="*/ 4382 h 68843"/>
                <a:gd name="connsiteX3" fmla="*/ 45807 w 50829"/>
                <a:gd name="connsiteY3" fmla="*/ 1771 h 68843"/>
                <a:gd name="connsiteX4" fmla="*/ 49020 w 50829"/>
                <a:gd name="connsiteY4" fmla="*/ 17033 h 68843"/>
                <a:gd name="connsiteX5" fmla="*/ 33557 w 50829"/>
                <a:gd name="connsiteY5" fmla="*/ 41733 h 68843"/>
                <a:gd name="connsiteX6" fmla="*/ 20705 w 50829"/>
                <a:gd name="connsiteY6" fmla="*/ 61815 h 68843"/>
                <a:gd name="connsiteX7" fmla="*/ 12070 w 50829"/>
                <a:gd name="connsiteY7" fmla="*/ 68843 h 68843"/>
                <a:gd name="connsiteX8" fmla="*/ 12070 w 50829"/>
                <a:gd name="connsiteY8" fmla="*/ 68843 h 6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29" h="68843">
                  <a:moveTo>
                    <a:pt x="11869" y="68843"/>
                  </a:moveTo>
                  <a:cubicBezTo>
                    <a:pt x="2832" y="67639"/>
                    <a:pt x="-2791" y="59204"/>
                    <a:pt x="1427" y="51975"/>
                  </a:cubicBezTo>
                  <a:cubicBezTo>
                    <a:pt x="11066" y="35910"/>
                    <a:pt x="21106" y="20046"/>
                    <a:pt x="31348" y="4382"/>
                  </a:cubicBezTo>
                  <a:cubicBezTo>
                    <a:pt x="34561" y="-438"/>
                    <a:pt x="41188" y="-1241"/>
                    <a:pt x="45807" y="1771"/>
                  </a:cubicBezTo>
                  <a:cubicBezTo>
                    <a:pt x="50827" y="4984"/>
                    <a:pt x="52433" y="11410"/>
                    <a:pt x="49020" y="17033"/>
                  </a:cubicBezTo>
                  <a:cubicBezTo>
                    <a:pt x="43999" y="25468"/>
                    <a:pt x="38778" y="33500"/>
                    <a:pt x="33557" y="41733"/>
                  </a:cubicBezTo>
                  <a:cubicBezTo>
                    <a:pt x="29340" y="48360"/>
                    <a:pt x="25323" y="55389"/>
                    <a:pt x="20705" y="61815"/>
                  </a:cubicBezTo>
                  <a:cubicBezTo>
                    <a:pt x="18496" y="64626"/>
                    <a:pt x="14881" y="66635"/>
                    <a:pt x="12070" y="68843"/>
                  </a:cubicBezTo>
                  <a:lnTo>
                    <a:pt x="12070" y="688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734936F4-6E0D-4BF6-98B6-7A68F871143E}"/>
                </a:ext>
              </a:extLst>
            </p:cNvPr>
            <p:cNvSpPr/>
            <p:nvPr/>
          </p:nvSpPr>
          <p:spPr>
            <a:xfrm>
              <a:off x="4783880" y="2505886"/>
              <a:ext cx="21888" cy="21888"/>
            </a:xfrm>
            <a:custGeom>
              <a:avLst/>
              <a:gdLst>
                <a:gd name="connsiteX0" fmla="*/ 21889 w 21888"/>
                <a:gd name="connsiteY0" fmla="*/ 10643 h 21888"/>
                <a:gd name="connsiteX1" fmla="*/ 11045 w 21888"/>
                <a:gd name="connsiteY1" fmla="*/ 21889 h 21888"/>
                <a:gd name="connsiteX2" fmla="*/ 0 w 21888"/>
                <a:gd name="connsiteY2" fmla="*/ 10844 h 21888"/>
                <a:gd name="connsiteX3" fmla="*/ 10643 w 21888"/>
                <a:gd name="connsiteY3" fmla="*/ 0 h 21888"/>
                <a:gd name="connsiteX4" fmla="*/ 21889 w 21888"/>
                <a:gd name="connsiteY4" fmla="*/ 10643 h 21888"/>
                <a:gd name="connsiteX5" fmla="*/ 21889 w 21888"/>
                <a:gd name="connsiteY5" fmla="*/ 10643 h 2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88" h="21888">
                  <a:moveTo>
                    <a:pt x="21889" y="10643"/>
                  </a:moveTo>
                  <a:cubicBezTo>
                    <a:pt x="21889" y="16467"/>
                    <a:pt x="16668" y="21889"/>
                    <a:pt x="11045" y="21889"/>
                  </a:cubicBezTo>
                  <a:cubicBezTo>
                    <a:pt x="5221" y="21889"/>
                    <a:pt x="0" y="16668"/>
                    <a:pt x="0" y="10844"/>
                  </a:cubicBezTo>
                  <a:cubicBezTo>
                    <a:pt x="0" y="5020"/>
                    <a:pt x="4820" y="201"/>
                    <a:pt x="10643" y="0"/>
                  </a:cubicBezTo>
                  <a:cubicBezTo>
                    <a:pt x="16668" y="0"/>
                    <a:pt x="21889" y="4820"/>
                    <a:pt x="21889" y="10643"/>
                  </a:cubicBezTo>
                  <a:lnTo>
                    <a:pt x="21889" y="106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</p:grpSp>
      <p:grpSp>
        <p:nvGrpSpPr>
          <p:cNvPr id="125" name="Graphic 39">
            <a:extLst>
              <a:ext uri="{FF2B5EF4-FFF2-40B4-BE49-F238E27FC236}">
                <a16:creationId xmlns:a16="http://schemas.microsoft.com/office/drawing/2014/main" id="{F999E0C6-CA60-363F-7D53-69F69EEA4203}"/>
              </a:ext>
            </a:extLst>
          </p:cNvPr>
          <p:cNvGrpSpPr/>
          <p:nvPr/>
        </p:nvGrpSpPr>
        <p:grpSpPr>
          <a:xfrm>
            <a:off x="524069" y="3376983"/>
            <a:ext cx="458068" cy="457940"/>
            <a:chOff x="6006518" y="2346802"/>
            <a:chExt cx="458068" cy="457940"/>
          </a:xfrm>
          <a:solidFill>
            <a:schemeClr val="accent4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528375AE-75B0-757F-B4CD-820EF967C293}"/>
                </a:ext>
              </a:extLst>
            </p:cNvPr>
            <p:cNvSpPr/>
            <p:nvPr/>
          </p:nvSpPr>
          <p:spPr>
            <a:xfrm>
              <a:off x="6079675" y="2419736"/>
              <a:ext cx="312467" cy="312668"/>
            </a:xfrm>
            <a:custGeom>
              <a:avLst/>
              <a:gdLst>
                <a:gd name="connsiteX0" fmla="*/ 312267 w 312467"/>
                <a:gd name="connsiteY0" fmla="*/ 156234 h 312668"/>
                <a:gd name="connsiteX1" fmla="*/ 156435 w 312467"/>
                <a:gd name="connsiteY1" fmla="*/ 312669 h 312668"/>
                <a:gd name="connsiteX2" fmla="*/ 0 w 312467"/>
                <a:gd name="connsiteY2" fmla="*/ 156435 h 312668"/>
                <a:gd name="connsiteX3" fmla="*/ 156435 w 312467"/>
                <a:gd name="connsiteY3" fmla="*/ 0 h 312668"/>
                <a:gd name="connsiteX4" fmla="*/ 312468 w 312467"/>
                <a:gd name="connsiteY4" fmla="*/ 156234 h 312668"/>
                <a:gd name="connsiteX5" fmla="*/ 312468 w 312467"/>
                <a:gd name="connsiteY5" fmla="*/ 156234 h 312668"/>
                <a:gd name="connsiteX6" fmla="*/ 259654 w 312467"/>
                <a:gd name="connsiteY6" fmla="*/ 255236 h 312668"/>
                <a:gd name="connsiteX7" fmla="*/ 264875 w 312467"/>
                <a:gd name="connsiteY7" fmla="*/ 249613 h 312668"/>
                <a:gd name="connsiteX8" fmla="*/ 299013 w 312467"/>
                <a:gd name="connsiteY8" fmla="*/ 167680 h 312668"/>
                <a:gd name="connsiteX9" fmla="*/ 294595 w 312467"/>
                <a:gd name="connsiteY9" fmla="*/ 162660 h 312668"/>
                <a:gd name="connsiteX10" fmla="*/ 250015 w 312467"/>
                <a:gd name="connsiteY10" fmla="*/ 162660 h 312668"/>
                <a:gd name="connsiteX11" fmla="*/ 244793 w 312467"/>
                <a:gd name="connsiteY11" fmla="*/ 167881 h 312668"/>
                <a:gd name="connsiteX12" fmla="*/ 242183 w 312467"/>
                <a:gd name="connsiteY12" fmla="*/ 196397 h 312668"/>
                <a:gd name="connsiteX13" fmla="*/ 233748 w 312467"/>
                <a:gd name="connsiteY13" fmla="*/ 233949 h 312668"/>
                <a:gd name="connsiteX14" fmla="*/ 234552 w 312467"/>
                <a:gd name="connsiteY14" fmla="*/ 238166 h 312668"/>
                <a:gd name="connsiteX15" fmla="*/ 259654 w 312467"/>
                <a:gd name="connsiteY15" fmla="*/ 255436 h 312668"/>
                <a:gd name="connsiteX16" fmla="*/ 259654 w 312467"/>
                <a:gd name="connsiteY16" fmla="*/ 255436 h 312668"/>
                <a:gd name="connsiteX17" fmla="*/ 79322 w 312467"/>
                <a:gd name="connsiteY17" fmla="*/ 236560 h 312668"/>
                <a:gd name="connsiteX18" fmla="*/ 67273 w 312467"/>
                <a:gd name="connsiteY18" fmla="*/ 166275 h 312668"/>
                <a:gd name="connsiteX19" fmla="*/ 63257 w 312467"/>
                <a:gd name="connsiteY19" fmla="*/ 162660 h 312668"/>
                <a:gd name="connsiteX20" fmla="*/ 16868 w 312467"/>
                <a:gd name="connsiteY20" fmla="*/ 162660 h 312668"/>
                <a:gd name="connsiteX21" fmla="*/ 13053 w 312467"/>
                <a:gd name="connsiteY21" fmla="*/ 166475 h 312668"/>
                <a:gd name="connsiteX22" fmla="*/ 48396 w 312467"/>
                <a:gd name="connsiteY22" fmla="*/ 250818 h 312668"/>
                <a:gd name="connsiteX23" fmla="*/ 52011 w 312467"/>
                <a:gd name="connsiteY23" fmla="*/ 255838 h 312668"/>
                <a:gd name="connsiteX24" fmla="*/ 79322 w 312467"/>
                <a:gd name="connsiteY24" fmla="*/ 236560 h 312668"/>
                <a:gd name="connsiteX25" fmla="*/ 79322 w 312467"/>
                <a:gd name="connsiteY25" fmla="*/ 236560 h 312668"/>
                <a:gd name="connsiteX26" fmla="*/ 220896 w 312467"/>
                <a:gd name="connsiteY26" fmla="*/ 230335 h 312668"/>
                <a:gd name="connsiteX27" fmla="*/ 222302 w 312467"/>
                <a:gd name="connsiteY27" fmla="*/ 226318 h 312668"/>
                <a:gd name="connsiteX28" fmla="*/ 232142 w 312467"/>
                <a:gd name="connsiteY28" fmla="*/ 167881 h 312668"/>
                <a:gd name="connsiteX29" fmla="*/ 227122 w 312467"/>
                <a:gd name="connsiteY29" fmla="*/ 162660 h 312668"/>
                <a:gd name="connsiteX30" fmla="*/ 167480 w 312467"/>
                <a:gd name="connsiteY30" fmla="*/ 162660 h 312668"/>
                <a:gd name="connsiteX31" fmla="*/ 163062 w 312467"/>
                <a:gd name="connsiteY31" fmla="*/ 162861 h 312668"/>
                <a:gd name="connsiteX32" fmla="*/ 162660 w 312467"/>
                <a:gd name="connsiteY32" fmla="*/ 164869 h 312668"/>
                <a:gd name="connsiteX33" fmla="*/ 162660 w 312467"/>
                <a:gd name="connsiteY33" fmla="*/ 213868 h 312668"/>
                <a:gd name="connsiteX34" fmla="*/ 166676 w 312467"/>
                <a:gd name="connsiteY34" fmla="*/ 217282 h 312668"/>
                <a:gd name="connsiteX35" fmla="*/ 193987 w 312467"/>
                <a:gd name="connsiteY35" fmla="*/ 221700 h 312668"/>
                <a:gd name="connsiteX36" fmla="*/ 221097 w 312467"/>
                <a:gd name="connsiteY36" fmla="*/ 230134 h 312668"/>
                <a:gd name="connsiteX37" fmla="*/ 221097 w 312467"/>
                <a:gd name="connsiteY37" fmla="*/ 230134 h 312668"/>
                <a:gd name="connsiteX38" fmla="*/ 90568 w 312467"/>
                <a:gd name="connsiteY38" fmla="*/ 230736 h 312668"/>
                <a:gd name="connsiteX39" fmla="*/ 93781 w 312467"/>
                <a:gd name="connsiteY39" fmla="*/ 229933 h 312668"/>
                <a:gd name="connsiteX40" fmla="*/ 146394 w 312467"/>
                <a:gd name="connsiteY40" fmla="*/ 217482 h 312668"/>
                <a:gd name="connsiteX41" fmla="*/ 149406 w 312467"/>
                <a:gd name="connsiteY41" fmla="*/ 213667 h 312668"/>
                <a:gd name="connsiteX42" fmla="*/ 149406 w 312467"/>
                <a:gd name="connsiteY42" fmla="*/ 166475 h 312668"/>
                <a:gd name="connsiteX43" fmla="*/ 145792 w 312467"/>
                <a:gd name="connsiteY43" fmla="*/ 162861 h 312668"/>
                <a:gd name="connsiteX44" fmla="*/ 83941 w 312467"/>
                <a:gd name="connsiteY44" fmla="*/ 162861 h 312668"/>
                <a:gd name="connsiteX45" fmla="*/ 79924 w 312467"/>
                <a:gd name="connsiteY45" fmla="*/ 167078 h 312668"/>
                <a:gd name="connsiteX46" fmla="*/ 83740 w 312467"/>
                <a:gd name="connsiteY46" fmla="*/ 201417 h 312668"/>
                <a:gd name="connsiteX47" fmla="*/ 90568 w 312467"/>
                <a:gd name="connsiteY47" fmla="*/ 230937 h 312668"/>
                <a:gd name="connsiteX48" fmla="*/ 90568 w 312467"/>
                <a:gd name="connsiteY48" fmla="*/ 230937 h 312668"/>
                <a:gd name="connsiteX49" fmla="*/ 49802 w 312467"/>
                <a:gd name="connsiteY49" fmla="*/ 60646 h 312668"/>
                <a:gd name="connsiteX50" fmla="*/ 48597 w 312467"/>
                <a:gd name="connsiteY50" fmla="*/ 61650 h 312668"/>
                <a:gd name="connsiteX51" fmla="*/ 13053 w 312467"/>
                <a:gd name="connsiteY51" fmla="*/ 146796 h 312668"/>
                <a:gd name="connsiteX52" fmla="*/ 16868 w 312467"/>
                <a:gd name="connsiteY52" fmla="*/ 150009 h 312668"/>
                <a:gd name="connsiteX53" fmla="*/ 62654 w 312467"/>
                <a:gd name="connsiteY53" fmla="*/ 150009 h 312668"/>
                <a:gd name="connsiteX54" fmla="*/ 67072 w 312467"/>
                <a:gd name="connsiteY54" fmla="*/ 145992 h 312668"/>
                <a:gd name="connsiteX55" fmla="*/ 76912 w 312467"/>
                <a:gd name="connsiteY55" fmla="*/ 82936 h 312668"/>
                <a:gd name="connsiteX56" fmla="*/ 75506 w 312467"/>
                <a:gd name="connsiteY56" fmla="*/ 78920 h 312668"/>
                <a:gd name="connsiteX57" fmla="*/ 49601 w 312467"/>
                <a:gd name="connsiteY57" fmla="*/ 60445 h 312668"/>
                <a:gd name="connsiteX58" fmla="*/ 49601 w 312467"/>
                <a:gd name="connsiteY58" fmla="*/ 60445 h 312668"/>
                <a:gd name="connsiteX59" fmla="*/ 262264 w 312467"/>
                <a:gd name="connsiteY59" fmla="*/ 60244 h 312668"/>
                <a:gd name="connsiteX60" fmla="*/ 241379 w 312467"/>
                <a:gd name="connsiteY60" fmla="*/ 75707 h 312668"/>
                <a:gd name="connsiteX61" fmla="*/ 236359 w 312467"/>
                <a:gd name="connsiteY61" fmla="*/ 88559 h 312668"/>
                <a:gd name="connsiteX62" fmla="*/ 244593 w 312467"/>
                <a:gd name="connsiteY62" fmla="*/ 144587 h 312668"/>
                <a:gd name="connsiteX63" fmla="*/ 248609 w 312467"/>
                <a:gd name="connsiteY63" fmla="*/ 150009 h 312668"/>
                <a:gd name="connsiteX64" fmla="*/ 295399 w 312467"/>
                <a:gd name="connsiteY64" fmla="*/ 150009 h 312668"/>
                <a:gd name="connsiteX65" fmla="*/ 298813 w 312467"/>
                <a:gd name="connsiteY65" fmla="*/ 146394 h 312668"/>
                <a:gd name="connsiteX66" fmla="*/ 290378 w 312467"/>
                <a:gd name="connsiteY66" fmla="*/ 107034 h 312668"/>
                <a:gd name="connsiteX67" fmla="*/ 262063 w 312467"/>
                <a:gd name="connsiteY67" fmla="*/ 60244 h 312668"/>
                <a:gd name="connsiteX68" fmla="*/ 262063 w 312467"/>
                <a:gd name="connsiteY68" fmla="*/ 60244 h 312668"/>
                <a:gd name="connsiteX69" fmla="*/ 89764 w 312467"/>
                <a:gd name="connsiteY69" fmla="*/ 87154 h 312668"/>
                <a:gd name="connsiteX70" fmla="*/ 88760 w 312467"/>
                <a:gd name="connsiteY70" fmla="*/ 89764 h 312668"/>
                <a:gd name="connsiteX71" fmla="*/ 79924 w 312467"/>
                <a:gd name="connsiteY71" fmla="*/ 144787 h 312668"/>
                <a:gd name="connsiteX72" fmla="*/ 85145 w 312467"/>
                <a:gd name="connsiteY72" fmla="*/ 150209 h 312668"/>
                <a:gd name="connsiteX73" fmla="*/ 144185 w 312467"/>
                <a:gd name="connsiteY73" fmla="*/ 150209 h 312668"/>
                <a:gd name="connsiteX74" fmla="*/ 149406 w 312467"/>
                <a:gd name="connsiteY74" fmla="*/ 150009 h 312668"/>
                <a:gd name="connsiteX75" fmla="*/ 149406 w 312467"/>
                <a:gd name="connsiteY75" fmla="*/ 103821 h 312668"/>
                <a:gd name="connsiteX76" fmla="*/ 145992 w 312467"/>
                <a:gd name="connsiteY76" fmla="*/ 101211 h 312668"/>
                <a:gd name="connsiteX77" fmla="*/ 116473 w 312467"/>
                <a:gd name="connsiteY77" fmla="*/ 96190 h 312668"/>
                <a:gd name="connsiteX78" fmla="*/ 89764 w 312467"/>
                <a:gd name="connsiteY78" fmla="*/ 87555 h 312668"/>
                <a:gd name="connsiteX79" fmla="*/ 89764 w 312467"/>
                <a:gd name="connsiteY79" fmla="*/ 87555 h 312668"/>
                <a:gd name="connsiteX80" fmla="*/ 222904 w 312467"/>
                <a:gd name="connsiteY80" fmla="*/ 86752 h 312668"/>
                <a:gd name="connsiteX81" fmla="*/ 220093 w 312467"/>
                <a:gd name="connsiteY81" fmla="*/ 87555 h 312668"/>
                <a:gd name="connsiteX82" fmla="*/ 165873 w 312467"/>
                <a:gd name="connsiteY82" fmla="*/ 100809 h 312668"/>
                <a:gd name="connsiteX83" fmla="*/ 162660 w 312467"/>
                <a:gd name="connsiteY83" fmla="*/ 105026 h 312668"/>
                <a:gd name="connsiteX84" fmla="*/ 162660 w 312467"/>
                <a:gd name="connsiteY84" fmla="*/ 146394 h 312668"/>
                <a:gd name="connsiteX85" fmla="*/ 163062 w 312467"/>
                <a:gd name="connsiteY85" fmla="*/ 149808 h 312668"/>
                <a:gd name="connsiteX86" fmla="*/ 164668 w 312467"/>
                <a:gd name="connsiteY86" fmla="*/ 150209 h 312668"/>
                <a:gd name="connsiteX87" fmla="*/ 228728 w 312467"/>
                <a:gd name="connsiteY87" fmla="*/ 150209 h 312668"/>
                <a:gd name="connsiteX88" fmla="*/ 231941 w 312467"/>
                <a:gd name="connsiteY88" fmla="*/ 146193 h 312668"/>
                <a:gd name="connsiteX89" fmla="*/ 228527 w 312467"/>
                <a:gd name="connsiteY89" fmla="*/ 115067 h 312668"/>
                <a:gd name="connsiteX90" fmla="*/ 222704 w 312467"/>
                <a:gd name="connsiteY90" fmla="*/ 86752 h 312668"/>
                <a:gd name="connsiteX91" fmla="*/ 222704 w 312467"/>
                <a:gd name="connsiteY91" fmla="*/ 86752 h 312668"/>
                <a:gd name="connsiteX92" fmla="*/ 162861 w 312467"/>
                <a:gd name="connsiteY92" fmla="*/ 87957 h 312668"/>
                <a:gd name="connsiteX93" fmla="*/ 217884 w 312467"/>
                <a:gd name="connsiteY93" fmla="*/ 74101 h 312668"/>
                <a:gd name="connsiteX94" fmla="*/ 199008 w 312467"/>
                <a:gd name="connsiteY94" fmla="*/ 38958 h 312668"/>
                <a:gd name="connsiteX95" fmla="*/ 176115 w 312467"/>
                <a:gd name="connsiteY95" fmla="*/ 18676 h 312668"/>
                <a:gd name="connsiteX96" fmla="*/ 162660 w 312467"/>
                <a:gd name="connsiteY96" fmla="*/ 13455 h 312668"/>
                <a:gd name="connsiteX97" fmla="*/ 162660 w 312467"/>
                <a:gd name="connsiteY97" fmla="*/ 88158 h 312668"/>
                <a:gd name="connsiteX98" fmla="*/ 162660 w 312467"/>
                <a:gd name="connsiteY98" fmla="*/ 88158 h 312668"/>
                <a:gd name="connsiteX99" fmla="*/ 94182 w 312467"/>
                <a:gd name="connsiteY99" fmla="*/ 74301 h 312668"/>
                <a:gd name="connsiteX100" fmla="*/ 149005 w 312467"/>
                <a:gd name="connsiteY100" fmla="*/ 87957 h 312668"/>
                <a:gd name="connsiteX101" fmla="*/ 149005 w 312467"/>
                <a:gd name="connsiteY101" fmla="*/ 14258 h 312668"/>
                <a:gd name="connsiteX102" fmla="*/ 94182 w 312467"/>
                <a:gd name="connsiteY102" fmla="*/ 74301 h 312668"/>
                <a:gd name="connsiteX103" fmla="*/ 94182 w 312467"/>
                <a:gd name="connsiteY103" fmla="*/ 74301 h 312668"/>
                <a:gd name="connsiteX104" fmla="*/ 215876 w 312467"/>
                <a:gd name="connsiteY104" fmla="*/ 243388 h 312668"/>
                <a:gd name="connsiteX105" fmla="*/ 162861 w 312467"/>
                <a:gd name="connsiteY105" fmla="*/ 230535 h 312668"/>
                <a:gd name="connsiteX106" fmla="*/ 162861 w 312467"/>
                <a:gd name="connsiteY106" fmla="*/ 298612 h 312668"/>
                <a:gd name="connsiteX107" fmla="*/ 215876 w 312467"/>
                <a:gd name="connsiteY107" fmla="*/ 243388 h 312668"/>
                <a:gd name="connsiteX108" fmla="*/ 215876 w 312467"/>
                <a:gd name="connsiteY108" fmla="*/ 243388 h 312668"/>
                <a:gd name="connsiteX109" fmla="*/ 149205 w 312467"/>
                <a:gd name="connsiteY109" fmla="*/ 230535 h 312668"/>
                <a:gd name="connsiteX110" fmla="*/ 96391 w 312467"/>
                <a:gd name="connsiteY110" fmla="*/ 243388 h 312668"/>
                <a:gd name="connsiteX111" fmla="*/ 149205 w 312467"/>
                <a:gd name="connsiteY111" fmla="*/ 298612 h 312668"/>
                <a:gd name="connsiteX112" fmla="*/ 149205 w 312467"/>
                <a:gd name="connsiteY112" fmla="*/ 230535 h 312668"/>
                <a:gd name="connsiteX113" fmla="*/ 149205 w 312467"/>
                <a:gd name="connsiteY113" fmla="*/ 230535 h 312668"/>
                <a:gd name="connsiteX114" fmla="*/ 253027 w 312467"/>
                <a:gd name="connsiteY114" fmla="*/ 51208 h 312668"/>
                <a:gd name="connsiteX115" fmla="*/ 202020 w 312467"/>
                <a:gd name="connsiteY115" fmla="*/ 21487 h 312668"/>
                <a:gd name="connsiteX116" fmla="*/ 230134 w 312467"/>
                <a:gd name="connsiteY116" fmla="*/ 68478 h 312668"/>
                <a:gd name="connsiteX117" fmla="*/ 253027 w 312467"/>
                <a:gd name="connsiteY117" fmla="*/ 51208 h 312668"/>
                <a:gd name="connsiteX118" fmla="*/ 253027 w 312467"/>
                <a:gd name="connsiteY118" fmla="*/ 51208 h 312668"/>
                <a:gd name="connsiteX119" fmla="*/ 110047 w 312467"/>
                <a:gd name="connsiteY119" fmla="*/ 21487 h 312668"/>
                <a:gd name="connsiteX120" fmla="*/ 59040 w 312467"/>
                <a:gd name="connsiteY120" fmla="*/ 51409 h 312668"/>
                <a:gd name="connsiteX121" fmla="*/ 82133 w 312467"/>
                <a:gd name="connsiteY121" fmla="*/ 68478 h 312668"/>
                <a:gd name="connsiteX122" fmla="*/ 110047 w 312467"/>
                <a:gd name="connsiteY122" fmla="*/ 21487 h 312668"/>
                <a:gd name="connsiteX123" fmla="*/ 110047 w 312467"/>
                <a:gd name="connsiteY123" fmla="*/ 21487 h 312668"/>
                <a:gd name="connsiteX124" fmla="*/ 229331 w 312467"/>
                <a:gd name="connsiteY124" fmla="*/ 250215 h 312668"/>
                <a:gd name="connsiteX125" fmla="*/ 203024 w 312467"/>
                <a:gd name="connsiteY125" fmla="*/ 291985 h 312668"/>
                <a:gd name="connsiteX126" fmla="*/ 249814 w 312467"/>
                <a:gd name="connsiteY126" fmla="*/ 264674 h 312668"/>
                <a:gd name="connsiteX127" fmla="*/ 229331 w 312467"/>
                <a:gd name="connsiteY127" fmla="*/ 250014 h 312668"/>
                <a:gd name="connsiteX128" fmla="*/ 229331 w 312467"/>
                <a:gd name="connsiteY128" fmla="*/ 250014 h 312668"/>
                <a:gd name="connsiteX129" fmla="*/ 109042 w 312467"/>
                <a:gd name="connsiteY129" fmla="*/ 291985 h 312668"/>
                <a:gd name="connsiteX130" fmla="*/ 82937 w 312467"/>
                <a:gd name="connsiteY130" fmla="*/ 250215 h 312668"/>
                <a:gd name="connsiteX131" fmla="*/ 62453 w 312467"/>
                <a:gd name="connsiteY131" fmla="*/ 265076 h 312668"/>
                <a:gd name="connsiteX132" fmla="*/ 109042 w 312467"/>
                <a:gd name="connsiteY132" fmla="*/ 291985 h 312668"/>
                <a:gd name="connsiteX133" fmla="*/ 109042 w 312467"/>
                <a:gd name="connsiteY133" fmla="*/ 291985 h 312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12467" h="312668">
                  <a:moveTo>
                    <a:pt x="312267" y="156234"/>
                  </a:moveTo>
                  <a:cubicBezTo>
                    <a:pt x="312267" y="242383"/>
                    <a:pt x="242384" y="312468"/>
                    <a:pt x="156435" y="312669"/>
                  </a:cubicBezTo>
                  <a:cubicBezTo>
                    <a:pt x="70084" y="312669"/>
                    <a:pt x="0" y="242986"/>
                    <a:pt x="0" y="156435"/>
                  </a:cubicBezTo>
                  <a:cubicBezTo>
                    <a:pt x="0" y="70084"/>
                    <a:pt x="70084" y="0"/>
                    <a:pt x="156435" y="0"/>
                  </a:cubicBezTo>
                  <a:cubicBezTo>
                    <a:pt x="242584" y="0"/>
                    <a:pt x="312468" y="70084"/>
                    <a:pt x="312468" y="156234"/>
                  </a:cubicBezTo>
                  <a:lnTo>
                    <a:pt x="312468" y="156234"/>
                  </a:lnTo>
                  <a:close/>
                  <a:moveTo>
                    <a:pt x="259654" y="255236"/>
                  </a:moveTo>
                  <a:cubicBezTo>
                    <a:pt x="261260" y="253629"/>
                    <a:pt x="263067" y="251621"/>
                    <a:pt x="264875" y="249613"/>
                  </a:cubicBezTo>
                  <a:cubicBezTo>
                    <a:pt x="284956" y="225917"/>
                    <a:pt x="296403" y="198606"/>
                    <a:pt x="299013" y="167680"/>
                  </a:cubicBezTo>
                  <a:cubicBezTo>
                    <a:pt x="299415" y="163865"/>
                    <a:pt x="298411" y="162660"/>
                    <a:pt x="294595" y="162660"/>
                  </a:cubicBezTo>
                  <a:cubicBezTo>
                    <a:pt x="279735" y="162660"/>
                    <a:pt x="264875" y="162861"/>
                    <a:pt x="250015" y="162660"/>
                  </a:cubicBezTo>
                  <a:cubicBezTo>
                    <a:pt x="245797" y="162660"/>
                    <a:pt x="244994" y="164267"/>
                    <a:pt x="244793" y="167881"/>
                  </a:cubicBezTo>
                  <a:cubicBezTo>
                    <a:pt x="244191" y="177319"/>
                    <a:pt x="243789" y="186959"/>
                    <a:pt x="242183" y="196397"/>
                  </a:cubicBezTo>
                  <a:cubicBezTo>
                    <a:pt x="239974" y="209048"/>
                    <a:pt x="236560" y="221499"/>
                    <a:pt x="233748" y="233949"/>
                  </a:cubicBezTo>
                  <a:cubicBezTo>
                    <a:pt x="233548" y="235154"/>
                    <a:pt x="233748" y="237363"/>
                    <a:pt x="234552" y="238166"/>
                  </a:cubicBezTo>
                  <a:cubicBezTo>
                    <a:pt x="242584" y="243990"/>
                    <a:pt x="251019" y="249412"/>
                    <a:pt x="259654" y="255436"/>
                  </a:cubicBezTo>
                  <a:lnTo>
                    <a:pt x="259654" y="255436"/>
                  </a:lnTo>
                  <a:close/>
                  <a:moveTo>
                    <a:pt x="79322" y="236560"/>
                  </a:moveTo>
                  <a:cubicBezTo>
                    <a:pt x="71892" y="213868"/>
                    <a:pt x="67875" y="190372"/>
                    <a:pt x="67273" y="166275"/>
                  </a:cubicBezTo>
                  <a:cubicBezTo>
                    <a:pt x="67273" y="163463"/>
                    <a:pt x="65867" y="162660"/>
                    <a:pt x="63257" y="162660"/>
                  </a:cubicBezTo>
                  <a:cubicBezTo>
                    <a:pt x="47794" y="162660"/>
                    <a:pt x="32331" y="162660"/>
                    <a:pt x="16868" y="162660"/>
                  </a:cubicBezTo>
                  <a:cubicBezTo>
                    <a:pt x="14057" y="162660"/>
                    <a:pt x="12852" y="163262"/>
                    <a:pt x="13053" y="166475"/>
                  </a:cubicBezTo>
                  <a:cubicBezTo>
                    <a:pt x="15463" y="198606"/>
                    <a:pt x="27512" y="226519"/>
                    <a:pt x="48396" y="250818"/>
                  </a:cubicBezTo>
                  <a:cubicBezTo>
                    <a:pt x="49802" y="252424"/>
                    <a:pt x="51007" y="254432"/>
                    <a:pt x="52011" y="255838"/>
                  </a:cubicBezTo>
                  <a:cubicBezTo>
                    <a:pt x="61851" y="249010"/>
                    <a:pt x="70285" y="242785"/>
                    <a:pt x="79322" y="236560"/>
                  </a:cubicBezTo>
                  <a:lnTo>
                    <a:pt x="79322" y="236560"/>
                  </a:lnTo>
                  <a:close/>
                  <a:moveTo>
                    <a:pt x="220896" y="230335"/>
                  </a:moveTo>
                  <a:cubicBezTo>
                    <a:pt x="221298" y="229130"/>
                    <a:pt x="221900" y="227724"/>
                    <a:pt x="222302" y="226318"/>
                  </a:cubicBezTo>
                  <a:cubicBezTo>
                    <a:pt x="228326" y="207241"/>
                    <a:pt x="230736" y="187762"/>
                    <a:pt x="232142" y="167881"/>
                  </a:cubicBezTo>
                  <a:cubicBezTo>
                    <a:pt x="232343" y="163865"/>
                    <a:pt x="231138" y="162660"/>
                    <a:pt x="227122" y="162660"/>
                  </a:cubicBezTo>
                  <a:cubicBezTo>
                    <a:pt x="207241" y="162660"/>
                    <a:pt x="187360" y="162660"/>
                    <a:pt x="167480" y="162660"/>
                  </a:cubicBezTo>
                  <a:cubicBezTo>
                    <a:pt x="166074" y="162660"/>
                    <a:pt x="164467" y="162660"/>
                    <a:pt x="163062" y="162861"/>
                  </a:cubicBezTo>
                  <a:cubicBezTo>
                    <a:pt x="163062" y="163865"/>
                    <a:pt x="162660" y="164267"/>
                    <a:pt x="162660" y="164869"/>
                  </a:cubicBezTo>
                  <a:cubicBezTo>
                    <a:pt x="162660" y="181135"/>
                    <a:pt x="162660" y="197602"/>
                    <a:pt x="162660" y="213868"/>
                  </a:cubicBezTo>
                  <a:cubicBezTo>
                    <a:pt x="162660" y="217081"/>
                    <a:pt x="164467" y="216880"/>
                    <a:pt x="166676" y="217282"/>
                  </a:cubicBezTo>
                  <a:cubicBezTo>
                    <a:pt x="175713" y="218487"/>
                    <a:pt x="184950" y="219491"/>
                    <a:pt x="193987" y="221700"/>
                  </a:cubicBezTo>
                  <a:cubicBezTo>
                    <a:pt x="203024" y="223908"/>
                    <a:pt x="211860" y="227121"/>
                    <a:pt x="221097" y="230134"/>
                  </a:cubicBezTo>
                  <a:lnTo>
                    <a:pt x="221097" y="230134"/>
                  </a:lnTo>
                  <a:close/>
                  <a:moveTo>
                    <a:pt x="90568" y="230736"/>
                  </a:moveTo>
                  <a:cubicBezTo>
                    <a:pt x="92174" y="230335"/>
                    <a:pt x="92977" y="230335"/>
                    <a:pt x="93781" y="229933"/>
                  </a:cubicBezTo>
                  <a:cubicBezTo>
                    <a:pt x="110649" y="222704"/>
                    <a:pt x="128120" y="218286"/>
                    <a:pt x="146394" y="217482"/>
                  </a:cubicBezTo>
                  <a:cubicBezTo>
                    <a:pt x="149205" y="217482"/>
                    <a:pt x="149406" y="215876"/>
                    <a:pt x="149406" y="213667"/>
                  </a:cubicBezTo>
                  <a:cubicBezTo>
                    <a:pt x="149406" y="198003"/>
                    <a:pt x="149406" y="182139"/>
                    <a:pt x="149406" y="166475"/>
                  </a:cubicBezTo>
                  <a:cubicBezTo>
                    <a:pt x="149406" y="163664"/>
                    <a:pt x="148402" y="162861"/>
                    <a:pt x="145792" y="162861"/>
                  </a:cubicBezTo>
                  <a:cubicBezTo>
                    <a:pt x="125108" y="162861"/>
                    <a:pt x="104625" y="162861"/>
                    <a:pt x="83941" y="162861"/>
                  </a:cubicBezTo>
                  <a:cubicBezTo>
                    <a:pt x="80728" y="162861"/>
                    <a:pt x="79523" y="164066"/>
                    <a:pt x="79924" y="167078"/>
                  </a:cubicBezTo>
                  <a:cubicBezTo>
                    <a:pt x="81129" y="178524"/>
                    <a:pt x="81932" y="189971"/>
                    <a:pt x="83740" y="201417"/>
                  </a:cubicBezTo>
                  <a:cubicBezTo>
                    <a:pt x="85346" y="211257"/>
                    <a:pt x="88158" y="221097"/>
                    <a:pt x="90568" y="230937"/>
                  </a:cubicBezTo>
                  <a:lnTo>
                    <a:pt x="90568" y="230937"/>
                  </a:lnTo>
                  <a:close/>
                  <a:moveTo>
                    <a:pt x="49802" y="60646"/>
                  </a:moveTo>
                  <a:cubicBezTo>
                    <a:pt x="49802" y="60646"/>
                    <a:pt x="48999" y="61248"/>
                    <a:pt x="48597" y="61650"/>
                  </a:cubicBezTo>
                  <a:cubicBezTo>
                    <a:pt x="27311" y="86150"/>
                    <a:pt x="15463" y="114464"/>
                    <a:pt x="13053" y="146796"/>
                  </a:cubicBezTo>
                  <a:cubicBezTo>
                    <a:pt x="12852" y="150209"/>
                    <a:pt x="14659" y="150009"/>
                    <a:pt x="16868" y="150009"/>
                  </a:cubicBezTo>
                  <a:cubicBezTo>
                    <a:pt x="32130" y="150009"/>
                    <a:pt x="47392" y="150009"/>
                    <a:pt x="62654" y="150009"/>
                  </a:cubicBezTo>
                  <a:cubicBezTo>
                    <a:pt x="65666" y="150009"/>
                    <a:pt x="67072" y="149205"/>
                    <a:pt x="67072" y="145992"/>
                  </a:cubicBezTo>
                  <a:cubicBezTo>
                    <a:pt x="67675" y="124505"/>
                    <a:pt x="70888" y="103620"/>
                    <a:pt x="76912" y="82936"/>
                  </a:cubicBezTo>
                  <a:cubicBezTo>
                    <a:pt x="77314" y="81732"/>
                    <a:pt x="76510" y="79723"/>
                    <a:pt x="75506" y="78920"/>
                  </a:cubicBezTo>
                  <a:cubicBezTo>
                    <a:pt x="67072" y="72695"/>
                    <a:pt x="58638" y="66871"/>
                    <a:pt x="49601" y="60445"/>
                  </a:cubicBezTo>
                  <a:lnTo>
                    <a:pt x="49601" y="60445"/>
                  </a:lnTo>
                  <a:close/>
                  <a:moveTo>
                    <a:pt x="262264" y="60244"/>
                  </a:moveTo>
                  <a:cubicBezTo>
                    <a:pt x="255035" y="65666"/>
                    <a:pt x="248408" y="70888"/>
                    <a:pt x="241379" y="75707"/>
                  </a:cubicBezTo>
                  <a:cubicBezTo>
                    <a:pt x="234351" y="80527"/>
                    <a:pt x="234351" y="80527"/>
                    <a:pt x="236359" y="88559"/>
                  </a:cubicBezTo>
                  <a:cubicBezTo>
                    <a:pt x="241179" y="106833"/>
                    <a:pt x="244191" y="125509"/>
                    <a:pt x="244593" y="144587"/>
                  </a:cubicBezTo>
                  <a:cubicBezTo>
                    <a:pt x="244593" y="147197"/>
                    <a:pt x="244191" y="150009"/>
                    <a:pt x="248609" y="150009"/>
                  </a:cubicBezTo>
                  <a:cubicBezTo>
                    <a:pt x="264272" y="150009"/>
                    <a:pt x="279735" y="150009"/>
                    <a:pt x="295399" y="150009"/>
                  </a:cubicBezTo>
                  <a:cubicBezTo>
                    <a:pt x="298009" y="150009"/>
                    <a:pt x="299013" y="149205"/>
                    <a:pt x="298813" y="146394"/>
                  </a:cubicBezTo>
                  <a:cubicBezTo>
                    <a:pt x="297808" y="132939"/>
                    <a:pt x="294997" y="119886"/>
                    <a:pt x="290378" y="107034"/>
                  </a:cubicBezTo>
                  <a:cubicBezTo>
                    <a:pt x="283952" y="89764"/>
                    <a:pt x="274514" y="74101"/>
                    <a:pt x="262063" y="60244"/>
                  </a:cubicBezTo>
                  <a:lnTo>
                    <a:pt x="262063" y="60244"/>
                  </a:lnTo>
                  <a:close/>
                  <a:moveTo>
                    <a:pt x="89764" y="87154"/>
                  </a:moveTo>
                  <a:cubicBezTo>
                    <a:pt x="89764" y="87154"/>
                    <a:pt x="89162" y="88961"/>
                    <a:pt x="88760" y="89764"/>
                  </a:cubicBezTo>
                  <a:cubicBezTo>
                    <a:pt x="83539" y="107637"/>
                    <a:pt x="81330" y="126112"/>
                    <a:pt x="79924" y="144787"/>
                  </a:cubicBezTo>
                  <a:cubicBezTo>
                    <a:pt x="79723" y="149005"/>
                    <a:pt x="80928" y="150209"/>
                    <a:pt x="85145" y="150209"/>
                  </a:cubicBezTo>
                  <a:cubicBezTo>
                    <a:pt x="104825" y="150209"/>
                    <a:pt x="124505" y="150209"/>
                    <a:pt x="144185" y="150209"/>
                  </a:cubicBezTo>
                  <a:cubicBezTo>
                    <a:pt x="145792" y="150209"/>
                    <a:pt x="147398" y="150209"/>
                    <a:pt x="149406" y="150009"/>
                  </a:cubicBezTo>
                  <a:cubicBezTo>
                    <a:pt x="149406" y="134345"/>
                    <a:pt x="149406" y="119083"/>
                    <a:pt x="149406" y="103821"/>
                  </a:cubicBezTo>
                  <a:cubicBezTo>
                    <a:pt x="149406" y="102817"/>
                    <a:pt x="147197" y="101411"/>
                    <a:pt x="145992" y="101211"/>
                  </a:cubicBezTo>
                  <a:cubicBezTo>
                    <a:pt x="136152" y="99403"/>
                    <a:pt x="126112" y="98600"/>
                    <a:pt x="116473" y="96190"/>
                  </a:cubicBezTo>
                  <a:cubicBezTo>
                    <a:pt x="107637" y="93981"/>
                    <a:pt x="99002" y="90567"/>
                    <a:pt x="89764" y="87555"/>
                  </a:cubicBezTo>
                  <a:lnTo>
                    <a:pt x="89764" y="87555"/>
                  </a:lnTo>
                  <a:close/>
                  <a:moveTo>
                    <a:pt x="222904" y="86752"/>
                  </a:moveTo>
                  <a:cubicBezTo>
                    <a:pt x="221097" y="87154"/>
                    <a:pt x="220495" y="87354"/>
                    <a:pt x="220093" y="87555"/>
                  </a:cubicBezTo>
                  <a:cubicBezTo>
                    <a:pt x="202823" y="95186"/>
                    <a:pt x="184750" y="99805"/>
                    <a:pt x="165873" y="100809"/>
                  </a:cubicBezTo>
                  <a:cubicBezTo>
                    <a:pt x="162660" y="100809"/>
                    <a:pt x="162660" y="102817"/>
                    <a:pt x="162660" y="105026"/>
                  </a:cubicBezTo>
                  <a:cubicBezTo>
                    <a:pt x="162660" y="118882"/>
                    <a:pt x="162660" y="132538"/>
                    <a:pt x="162660" y="146394"/>
                  </a:cubicBezTo>
                  <a:cubicBezTo>
                    <a:pt x="162660" y="147599"/>
                    <a:pt x="162861" y="148603"/>
                    <a:pt x="163062" y="149808"/>
                  </a:cubicBezTo>
                  <a:cubicBezTo>
                    <a:pt x="163865" y="149808"/>
                    <a:pt x="164267" y="150209"/>
                    <a:pt x="164668" y="150209"/>
                  </a:cubicBezTo>
                  <a:cubicBezTo>
                    <a:pt x="185955" y="150209"/>
                    <a:pt x="207442" y="150209"/>
                    <a:pt x="228728" y="150209"/>
                  </a:cubicBezTo>
                  <a:cubicBezTo>
                    <a:pt x="231740" y="150209"/>
                    <a:pt x="232343" y="148603"/>
                    <a:pt x="231941" y="146193"/>
                  </a:cubicBezTo>
                  <a:cubicBezTo>
                    <a:pt x="230937" y="135751"/>
                    <a:pt x="230134" y="125308"/>
                    <a:pt x="228527" y="115067"/>
                  </a:cubicBezTo>
                  <a:cubicBezTo>
                    <a:pt x="227122" y="105629"/>
                    <a:pt x="224712" y="96592"/>
                    <a:pt x="222704" y="86752"/>
                  </a:cubicBezTo>
                  <a:lnTo>
                    <a:pt x="222704" y="86752"/>
                  </a:lnTo>
                  <a:close/>
                  <a:moveTo>
                    <a:pt x="162861" y="87957"/>
                  </a:moveTo>
                  <a:cubicBezTo>
                    <a:pt x="182340" y="87154"/>
                    <a:pt x="200413" y="82535"/>
                    <a:pt x="217884" y="74101"/>
                  </a:cubicBezTo>
                  <a:cubicBezTo>
                    <a:pt x="213265" y="61248"/>
                    <a:pt x="207040" y="49601"/>
                    <a:pt x="199008" y="38958"/>
                  </a:cubicBezTo>
                  <a:cubicBezTo>
                    <a:pt x="192782" y="30725"/>
                    <a:pt x="185553" y="23295"/>
                    <a:pt x="176115" y="18676"/>
                  </a:cubicBezTo>
                  <a:cubicBezTo>
                    <a:pt x="172098" y="16668"/>
                    <a:pt x="167480" y="15262"/>
                    <a:pt x="162660" y="13455"/>
                  </a:cubicBezTo>
                  <a:lnTo>
                    <a:pt x="162660" y="88158"/>
                  </a:lnTo>
                  <a:lnTo>
                    <a:pt x="162660" y="88158"/>
                  </a:lnTo>
                  <a:close/>
                  <a:moveTo>
                    <a:pt x="94182" y="74301"/>
                  </a:moveTo>
                  <a:cubicBezTo>
                    <a:pt x="111653" y="82535"/>
                    <a:pt x="129726" y="87154"/>
                    <a:pt x="149005" y="87957"/>
                  </a:cubicBezTo>
                  <a:lnTo>
                    <a:pt x="149005" y="14258"/>
                  </a:lnTo>
                  <a:cubicBezTo>
                    <a:pt x="127718" y="16065"/>
                    <a:pt x="104625" y="42974"/>
                    <a:pt x="94182" y="74301"/>
                  </a:cubicBezTo>
                  <a:lnTo>
                    <a:pt x="94182" y="74301"/>
                  </a:lnTo>
                  <a:close/>
                  <a:moveTo>
                    <a:pt x="215876" y="243388"/>
                  </a:moveTo>
                  <a:cubicBezTo>
                    <a:pt x="199008" y="235556"/>
                    <a:pt x="181537" y="231138"/>
                    <a:pt x="162861" y="230535"/>
                  </a:cubicBezTo>
                  <a:lnTo>
                    <a:pt x="162861" y="298612"/>
                  </a:lnTo>
                  <a:cubicBezTo>
                    <a:pt x="183746" y="297206"/>
                    <a:pt x="205835" y="270899"/>
                    <a:pt x="215876" y="243388"/>
                  </a:cubicBezTo>
                  <a:lnTo>
                    <a:pt x="215876" y="243388"/>
                  </a:lnTo>
                  <a:close/>
                  <a:moveTo>
                    <a:pt x="149205" y="230535"/>
                  </a:moveTo>
                  <a:cubicBezTo>
                    <a:pt x="130329" y="231339"/>
                    <a:pt x="112858" y="235556"/>
                    <a:pt x="96391" y="243388"/>
                  </a:cubicBezTo>
                  <a:cubicBezTo>
                    <a:pt x="106030" y="271702"/>
                    <a:pt x="129927" y="298009"/>
                    <a:pt x="149205" y="298612"/>
                  </a:cubicBezTo>
                  <a:lnTo>
                    <a:pt x="149205" y="230535"/>
                  </a:lnTo>
                  <a:lnTo>
                    <a:pt x="149205" y="230535"/>
                  </a:lnTo>
                  <a:close/>
                  <a:moveTo>
                    <a:pt x="253027" y="51208"/>
                  </a:moveTo>
                  <a:cubicBezTo>
                    <a:pt x="237564" y="37352"/>
                    <a:pt x="221097" y="27311"/>
                    <a:pt x="202020" y="21487"/>
                  </a:cubicBezTo>
                  <a:cubicBezTo>
                    <a:pt x="214269" y="35143"/>
                    <a:pt x="222704" y="51007"/>
                    <a:pt x="230134" y="68478"/>
                  </a:cubicBezTo>
                  <a:cubicBezTo>
                    <a:pt x="237966" y="62453"/>
                    <a:pt x="245396" y="57031"/>
                    <a:pt x="253027" y="51208"/>
                  </a:cubicBezTo>
                  <a:lnTo>
                    <a:pt x="253027" y="51208"/>
                  </a:lnTo>
                  <a:close/>
                  <a:moveTo>
                    <a:pt x="110047" y="21487"/>
                  </a:moveTo>
                  <a:cubicBezTo>
                    <a:pt x="90969" y="27512"/>
                    <a:pt x="74302" y="37352"/>
                    <a:pt x="59040" y="51409"/>
                  </a:cubicBezTo>
                  <a:cubicBezTo>
                    <a:pt x="67072" y="57433"/>
                    <a:pt x="74302" y="62654"/>
                    <a:pt x="82133" y="68478"/>
                  </a:cubicBezTo>
                  <a:cubicBezTo>
                    <a:pt x="89363" y="50806"/>
                    <a:pt x="97998" y="35143"/>
                    <a:pt x="110047" y="21487"/>
                  </a:cubicBezTo>
                  <a:lnTo>
                    <a:pt x="110047" y="21487"/>
                  </a:lnTo>
                  <a:close/>
                  <a:moveTo>
                    <a:pt x="229331" y="250215"/>
                  </a:moveTo>
                  <a:cubicBezTo>
                    <a:pt x="220294" y="264875"/>
                    <a:pt x="211458" y="278530"/>
                    <a:pt x="203024" y="291985"/>
                  </a:cubicBezTo>
                  <a:cubicBezTo>
                    <a:pt x="219691" y="286362"/>
                    <a:pt x="235154" y="277526"/>
                    <a:pt x="249814" y="264674"/>
                  </a:cubicBezTo>
                  <a:cubicBezTo>
                    <a:pt x="242384" y="259453"/>
                    <a:pt x="235556" y="254432"/>
                    <a:pt x="229331" y="250014"/>
                  </a:cubicBezTo>
                  <a:lnTo>
                    <a:pt x="229331" y="250014"/>
                  </a:lnTo>
                  <a:close/>
                  <a:moveTo>
                    <a:pt x="109042" y="291985"/>
                  </a:moveTo>
                  <a:cubicBezTo>
                    <a:pt x="100608" y="278530"/>
                    <a:pt x="91973" y="264674"/>
                    <a:pt x="82937" y="250215"/>
                  </a:cubicBezTo>
                  <a:cubicBezTo>
                    <a:pt x="76510" y="254834"/>
                    <a:pt x="69683" y="259654"/>
                    <a:pt x="62453" y="265076"/>
                  </a:cubicBezTo>
                  <a:cubicBezTo>
                    <a:pt x="77314" y="277727"/>
                    <a:pt x="92776" y="286563"/>
                    <a:pt x="109042" y="291985"/>
                  </a:cubicBezTo>
                  <a:lnTo>
                    <a:pt x="109042" y="291985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55AB8F85-E2E9-AE37-A8EA-7D58F6784183}"/>
                </a:ext>
              </a:extLst>
            </p:cNvPr>
            <p:cNvSpPr/>
            <p:nvPr/>
          </p:nvSpPr>
          <p:spPr>
            <a:xfrm>
              <a:off x="6155984" y="2346802"/>
              <a:ext cx="209048" cy="50643"/>
            </a:xfrm>
            <a:custGeom>
              <a:avLst/>
              <a:gdLst>
                <a:gd name="connsiteX0" fmla="*/ 209048 w 209048"/>
                <a:gd name="connsiteY0" fmla="*/ 40402 h 50643"/>
                <a:gd name="connsiteX1" fmla="*/ 203024 w 209048"/>
                <a:gd name="connsiteY1" fmla="*/ 49237 h 50643"/>
                <a:gd name="connsiteX2" fmla="*/ 201618 w 209048"/>
                <a:gd name="connsiteY2" fmla="*/ 50643 h 50643"/>
                <a:gd name="connsiteX3" fmla="*/ 106030 w 209048"/>
                <a:gd name="connsiteY3" fmla="*/ 14697 h 50643"/>
                <a:gd name="connsiteX4" fmla="*/ 4619 w 209048"/>
                <a:gd name="connsiteY4" fmla="*/ 26345 h 50643"/>
                <a:gd name="connsiteX5" fmla="*/ 0 w 209048"/>
                <a:gd name="connsiteY5" fmla="*/ 14296 h 50643"/>
                <a:gd name="connsiteX6" fmla="*/ 88760 w 209048"/>
                <a:gd name="connsiteY6" fmla="*/ 239 h 50643"/>
                <a:gd name="connsiteX7" fmla="*/ 209048 w 209048"/>
                <a:gd name="connsiteY7" fmla="*/ 40402 h 50643"/>
                <a:gd name="connsiteX8" fmla="*/ 209048 w 209048"/>
                <a:gd name="connsiteY8" fmla="*/ 40402 h 50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048" h="50643">
                  <a:moveTo>
                    <a:pt x="209048" y="40402"/>
                  </a:moveTo>
                  <a:cubicBezTo>
                    <a:pt x="206839" y="43414"/>
                    <a:pt x="205032" y="46225"/>
                    <a:pt x="203024" y="49237"/>
                  </a:cubicBezTo>
                  <a:cubicBezTo>
                    <a:pt x="202622" y="49639"/>
                    <a:pt x="202221" y="50041"/>
                    <a:pt x="201618" y="50643"/>
                  </a:cubicBezTo>
                  <a:cubicBezTo>
                    <a:pt x="172500" y="30963"/>
                    <a:pt x="140771" y="18914"/>
                    <a:pt x="106030" y="14697"/>
                  </a:cubicBezTo>
                  <a:cubicBezTo>
                    <a:pt x="71490" y="10480"/>
                    <a:pt x="37753" y="14497"/>
                    <a:pt x="4619" y="26345"/>
                  </a:cubicBezTo>
                  <a:cubicBezTo>
                    <a:pt x="3012" y="22328"/>
                    <a:pt x="1607" y="18513"/>
                    <a:pt x="0" y="14296"/>
                  </a:cubicBezTo>
                  <a:cubicBezTo>
                    <a:pt x="28917" y="3652"/>
                    <a:pt x="58437" y="-1167"/>
                    <a:pt x="88760" y="239"/>
                  </a:cubicBezTo>
                  <a:cubicBezTo>
                    <a:pt x="141173" y="2448"/>
                    <a:pt x="182139" y="21123"/>
                    <a:pt x="209048" y="40402"/>
                  </a:cubicBezTo>
                  <a:lnTo>
                    <a:pt x="209048" y="4040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1B1D403-2CF0-8B91-A9E5-C8A7F22304F5}"/>
                </a:ext>
              </a:extLst>
            </p:cNvPr>
            <p:cNvSpPr/>
            <p:nvPr/>
          </p:nvSpPr>
          <p:spPr>
            <a:xfrm>
              <a:off x="6125260" y="2765338"/>
              <a:ext cx="167881" cy="39404"/>
            </a:xfrm>
            <a:custGeom>
              <a:avLst/>
              <a:gdLst>
                <a:gd name="connsiteX0" fmla="*/ 0 w 167881"/>
                <a:gd name="connsiteY0" fmla="*/ 11446 h 39404"/>
                <a:gd name="connsiteX1" fmla="*/ 6225 w 167881"/>
                <a:gd name="connsiteY1" fmla="*/ 0 h 39404"/>
                <a:gd name="connsiteX2" fmla="*/ 164467 w 167881"/>
                <a:gd name="connsiteY2" fmla="*/ 19881 h 39404"/>
                <a:gd name="connsiteX3" fmla="*/ 167881 w 167881"/>
                <a:gd name="connsiteY3" fmla="*/ 32331 h 39404"/>
                <a:gd name="connsiteX4" fmla="*/ 0 w 167881"/>
                <a:gd name="connsiteY4" fmla="*/ 11246 h 39404"/>
                <a:gd name="connsiteX5" fmla="*/ 0 w 167881"/>
                <a:gd name="connsiteY5" fmla="*/ 11246 h 39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881" h="39404">
                  <a:moveTo>
                    <a:pt x="0" y="11446"/>
                  </a:moveTo>
                  <a:cubicBezTo>
                    <a:pt x="2209" y="7430"/>
                    <a:pt x="4217" y="3815"/>
                    <a:pt x="6225" y="0"/>
                  </a:cubicBezTo>
                  <a:cubicBezTo>
                    <a:pt x="56429" y="26508"/>
                    <a:pt x="108842" y="33134"/>
                    <a:pt x="164467" y="19881"/>
                  </a:cubicBezTo>
                  <a:cubicBezTo>
                    <a:pt x="165471" y="23897"/>
                    <a:pt x="166676" y="27712"/>
                    <a:pt x="167881" y="32331"/>
                  </a:cubicBezTo>
                  <a:cubicBezTo>
                    <a:pt x="109042" y="46388"/>
                    <a:pt x="53417" y="39561"/>
                    <a:pt x="0" y="11246"/>
                  </a:cubicBezTo>
                  <a:lnTo>
                    <a:pt x="0" y="1124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076E7B86-890A-CE56-BDA6-CA7CF64FC920}"/>
                </a:ext>
              </a:extLst>
            </p:cNvPr>
            <p:cNvSpPr/>
            <p:nvPr/>
          </p:nvSpPr>
          <p:spPr>
            <a:xfrm>
              <a:off x="6430498" y="2540754"/>
              <a:ext cx="34088" cy="134819"/>
            </a:xfrm>
            <a:custGeom>
              <a:avLst/>
              <a:gdLst>
                <a:gd name="connsiteX0" fmla="*/ 18676 w 34088"/>
                <a:gd name="connsiteY0" fmla="*/ 2081 h 134819"/>
                <a:gd name="connsiteX1" fmla="*/ 32733 w 34088"/>
                <a:gd name="connsiteY1" fmla="*/ 11519 h 134819"/>
                <a:gd name="connsiteX2" fmla="*/ 21889 w 34088"/>
                <a:gd name="connsiteY2" fmla="*/ 109115 h 134819"/>
                <a:gd name="connsiteX3" fmla="*/ 11848 w 34088"/>
                <a:gd name="connsiteY3" fmla="*/ 134819 h 134819"/>
                <a:gd name="connsiteX4" fmla="*/ 0 w 34088"/>
                <a:gd name="connsiteY4" fmla="*/ 128996 h 134819"/>
                <a:gd name="connsiteX5" fmla="*/ 18676 w 34088"/>
                <a:gd name="connsiteY5" fmla="*/ 2081 h 134819"/>
                <a:gd name="connsiteX6" fmla="*/ 18676 w 34088"/>
                <a:gd name="connsiteY6" fmla="*/ 2081 h 1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88" h="134819">
                  <a:moveTo>
                    <a:pt x="18676" y="2081"/>
                  </a:moveTo>
                  <a:cubicBezTo>
                    <a:pt x="34942" y="-1132"/>
                    <a:pt x="31327" y="-2337"/>
                    <a:pt x="32733" y="11519"/>
                  </a:cubicBezTo>
                  <a:cubicBezTo>
                    <a:pt x="36347" y="44854"/>
                    <a:pt x="32733" y="77387"/>
                    <a:pt x="21889" y="109115"/>
                  </a:cubicBezTo>
                  <a:cubicBezTo>
                    <a:pt x="18877" y="117549"/>
                    <a:pt x="15262" y="125984"/>
                    <a:pt x="11848" y="134819"/>
                  </a:cubicBezTo>
                  <a:cubicBezTo>
                    <a:pt x="7631" y="132811"/>
                    <a:pt x="4016" y="131004"/>
                    <a:pt x="0" y="128996"/>
                  </a:cubicBezTo>
                  <a:cubicBezTo>
                    <a:pt x="18877" y="88431"/>
                    <a:pt x="25303" y="46260"/>
                    <a:pt x="18676" y="2081"/>
                  </a:cubicBezTo>
                  <a:lnTo>
                    <a:pt x="18676" y="208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6CA78007-7204-D2E9-73B9-428DAC92FB33}"/>
                </a:ext>
              </a:extLst>
            </p:cNvPr>
            <p:cNvSpPr/>
            <p:nvPr/>
          </p:nvSpPr>
          <p:spPr>
            <a:xfrm>
              <a:off x="6006518" y="2486607"/>
              <a:ext cx="29981" cy="135549"/>
            </a:xfrm>
            <a:custGeom>
              <a:avLst/>
              <a:gdLst>
                <a:gd name="connsiteX0" fmla="*/ 17531 w 29981"/>
                <a:gd name="connsiteY0" fmla="*/ 133140 h 135549"/>
                <a:gd name="connsiteX1" fmla="*/ 5683 w 29981"/>
                <a:gd name="connsiteY1" fmla="*/ 135550 h 135549"/>
                <a:gd name="connsiteX2" fmla="*/ 18535 w 29981"/>
                <a:gd name="connsiteY2" fmla="*/ 0 h 135549"/>
                <a:gd name="connsiteX3" fmla="*/ 29981 w 29981"/>
                <a:gd name="connsiteY3" fmla="*/ 4820 h 135549"/>
                <a:gd name="connsiteX4" fmla="*/ 17330 w 29981"/>
                <a:gd name="connsiteY4" fmla="*/ 132939 h 135549"/>
                <a:gd name="connsiteX5" fmla="*/ 17330 w 29981"/>
                <a:gd name="connsiteY5" fmla="*/ 132939 h 135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81" h="135549">
                  <a:moveTo>
                    <a:pt x="17531" y="133140"/>
                  </a:moveTo>
                  <a:cubicBezTo>
                    <a:pt x="13113" y="134144"/>
                    <a:pt x="9297" y="134948"/>
                    <a:pt x="5683" y="135550"/>
                  </a:cubicBezTo>
                  <a:cubicBezTo>
                    <a:pt x="-6165" y="112858"/>
                    <a:pt x="1666" y="31528"/>
                    <a:pt x="18535" y="0"/>
                  </a:cubicBezTo>
                  <a:cubicBezTo>
                    <a:pt x="22149" y="1607"/>
                    <a:pt x="25965" y="3012"/>
                    <a:pt x="29981" y="4820"/>
                  </a:cubicBezTo>
                  <a:cubicBezTo>
                    <a:pt x="13113" y="46187"/>
                    <a:pt x="8695" y="88760"/>
                    <a:pt x="17330" y="132939"/>
                  </a:cubicBezTo>
                  <a:lnTo>
                    <a:pt x="17330" y="132939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B0B5DAED-DC51-60CD-3279-832702A63731}"/>
                </a:ext>
              </a:extLst>
            </p:cNvPr>
            <p:cNvSpPr/>
            <p:nvPr/>
          </p:nvSpPr>
          <p:spPr>
            <a:xfrm>
              <a:off x="6327480" y="2765940"/>
              <a:ext cx="17470" cy="17470"/>
            </a:xfrm>
            <a:custGeom>
              <a:avLst/>
              <a:gdLst>
                <a:gd name="connsiteX0" fmla="*/ 11246 w 17470"/>
                <a:gd name="connsiteY0" fmla="*/ 0 h 17470"/>
                <a:gd name="connsiteX1" fmla="*/ 17471 w 17470"/>
                <a:gd name="connsiteY1" fmla="*/ 11246 h 17470"/>
                <a:gd name="connsiteX2" fmla="*/ 5623 w 17470"/>
                <a:gd name="connsiteY2" fmla="*/ 17471 h 17470"/>
                <a:gd name="connsiteX3" fmla="*/ 0 w 17470"/>
                <a:gd name="connsiteY3" fmla="*/ 5824 h 17470"/>
                <a:gd name="connsiteX4" fmla="*/ 11246 w 17470"/>
                <a:gd name="connsiteY4" fmla="*/ 201 h 17470"/>
                <a:gd name="connsiteX5" fmla="*/ 11246 w 17470"/>
                <a:gd name="connsiteY5" fmla="*/ 201 h 1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70" h="17470">
                  <a:moveTo>
                    <a:pt x="11246" y="0"/>
                  </a:moveTo>
                  <a:cubicBezTo>
                    <a:pt x="13455" y="4016"/>
                    <a:pt x="15262" y="7430"/>
                    <a:pt x="17471" y="11246"/>
                  </a:cubicBezTo>
                  <a:cubicBezTo>
                    <a:pt x="13455" y="13254"/>
                    <a:pt x="9840" y="15262"/>
                    <a:pt x="5623" y="17471"/>
                  </a:cubicBezTo>
                  <a:cubicBezTo>
                    <a:pt x="3815" y="13455"/>
                    <a:pt x="2008" y="9840"/>
                    <a:pt x="0" y="5824"/>
                  </a:cubicBezTo>
                  <a:cubicBezTo>
                    <a:pt x="3815" y="3816"/>
                    <a:pt x="7229" y="2209"/>
                    <a:pt x="11246" y="201"/>
                  </a:cubicBezTo>
                  <a:lnTo>
                    <a:pt x="11246" y="20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5C281DFF-2351-E96E-8228-4F7154AF1A4F}"/>
                </a:ext>
              </a:extLst>
            </p:cNvPr>
            <p:cNvSpPr/>
            <p:nvPr/>
          </p:nvSpPr>
          <p:spPr>
            <a:xfrm>
              <a:off x="6130280" y="2366720"/>
              <a:ext cx="17470" cy="17270"/>
            </a:xfrm>
            <a:custGeom>
              <a:avLst/>
              <a:gdLst>
                <a:gd name="connsiteX0" fmla="*/ 17471 w 17470"/>
                <a:gd name="connsiteY0" fmla="*/ 11848 h 17270"/>
                <a:gd name="connsiteX1" fmla="*/ 6024 w 17470"/>
                <a:gd name="connsiteY1" fmla="*/ 17270 h 17270"/>
                <a:gd name="connsiteX2" fmla="*/ 0 w 17470"/>
                <a:gd name="connsiteY2" fmla="*/ 5824 h 17270"/>
                <a:gd name="connsiteX3" fmla="*/ 11848 w 17470"/>
                <a:gd name="connsiteY3" fmla="*/ 0 h 17270"/>
                <a:gd name="connsiteX4" fmla="*/ 17270 w 17470"/>
                <a:gd name="connsiteY4" fmla="*/ 11848 h 17270"/>
                <a:gd name="connsiteX5" fmla="*/ 17270 w 17470"/>
                <a:gd name="connsiteY5" fmla="*/ 11848 h 1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70" h="17270">
                  <a:moveTo>
                    <a:pt x="17471" y="11848"/>
                  </a:moveTo>
                  <a:cubicBezTo>
                    <a:pt x="13455" y="13856"/>
                    <a:pt x="10041" y="15463"/>
                    <a:pt x="6024" y="17270"/>
                  </a:cubicBezTo>
                  <a:cubicBezTo>
                    <a:pt x="4016" y="13455"/>
                    <a:pt x="2209" y="10041"/>
                    <a:pt x="0" y="5824"/>
                  </a:cubicBezTo>
                  <a:cubicBezTo>
                    <a:pt x="3815" y="3815"/>
                    <a:pt x="7631" y="2008"/>
                    <a:pt x="11848" y="0"/>
                  </a:cubicBezTo>
                  <a:cubicBezTo>
                    <a:pt x="13655" y="3815"/>
                    <a:pt x="15262" y="7631"/>
                    <a:pt x="17270" y="11848"/>
                  </a:cubicBezTo>
                  <a:lnTo>
                    <a:pt x="17270" y="11848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70F8DA2C-86FD-455A-79DA-9AB4AB0ACE99}"/>
                </a:ext>
              </a:extLst>
            </p:cNvPr>
            <p:cNvSpPr/>
            <p:nvPr/>
          </p:nvSpPr>
          <p:spPr>
            <a:xfrm>
              <a:off x="6434715" y="2486808"/>
              <a:ext cx="16667" cy="16868"/>
            </a:xfrm>
            <a:custGeom>
              <a:avLst/>
              <a:gdLst>
                <a:gd name="connsiteX0" fmla="*/ 11848 w 16667"/>
                <a:gd name="connsiteY0" fmla="*/ 0 h 16868"/>
                <a:gd name="connsiteX1" fmla="*/ 16668 w 16667"/>
                <a:gd name="connsiteY1" fmla="*/ 12450 h 16868"/>
                <a:gd name="connsiteX2" fmla="*/ 4619 w 16667"/>
                <a:gd name="connsiteY2" fmla="*/ 16868 h 16868"/>
                <a:gd name="connsiteX3" fmla="*/ 0 w 16667"/>
                <a:gd name="connsiteY3" fmla="*/ 5221 h 16868"/>
                <a:gd name="connsiteX4" fmla="*/ 11848 w 16667"/>
                <a:gd name="connsiteY4" fmla="*/ 201 h 16868"/>
                <a:gd name="connsiteX5" fmla="*/ 11848 w 16667"/>
                <a:gd name="connsiteY5" fmla="*/ 201 h 1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67" h="16868">
                  <a:moveTo>
                    <a:pt x="11848" y="0"/>
                  </a:moveTo>
                  <a:cubicBezTo>
                    <a:pt x="13455" y="4217"/>
                    <a:pt x="15061" y="8033"/>
                    <a:pt x="16668" y="12450"/>
                  </a:cubicBezTo>
                  <a:cubicBezTo>
                    <a:pt x="12651" y="13856"/>
                    <a:pt x="8836" y="15262"/>
                    <a:pt x="4619" y="16868"/>
                  </a:cubicBezTo>
                  <a:cubicBezTo>
                    <a:pt x="3012" y="12852"/>
                    <a:pt x="1606" y="9037"/>
                    <a:pt x="0" y="5221"/>
                  </a:cubicBezTo>
                  <a:cubicBezTo>
                    <a:pt x="4016" y="3414"/>
                    <a:pt x="7832" y="2008"/>
                    <a:pt x="11848" y="201"/>
                  </a:cubicBezTo>
                  <a:lnTo>
                    <a:pt x="11848" y="20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61394510-811F-9CFD-00FE-48EC447BAC04}"/>
                </a:ext>
              </a:extLst>
            </p:cNvPr>
            <p:cNvSpPr/>
            <p:nvPr/>
          </p:nvSpPr>
          <p:spPr>
            <a:xfrm>
              <a:off x="6303182" y="2776985"/>
              <a:ext cx="16466" cy="16466"/>
            </a:xfrm>
            <a:custGeom>
              <a:avLst/>
              <a:gdLst>
                <a:gd name="connsiteX0" fmla="*/ 16467 w 16466"/>
                <a:gd name="connsiteY0" fmla="*/ 12049 h 16466"/>
                <a:gd name="connsiteX1" fmla="*/ 4016 w 16466"/>
                <a:gd name="connsiteY1" fmla="*/ 16467 h 16466"/>
                <a:gd name="connsiteX2" fmla="*/ 0 w 16466"/>
                <a:gd name="connsiteY2" fmla="*/ 4217 h 16466"/>
                <a:gd name="connsiteX3" fmla="*/ 11647 w 16466"/>
                <a:gd name="connsiteY3" fmla="*/ 0 h 16466"/>
                <a:gd name="connsiteX4" fmla="*/ 16467 w 16466"/>
                <a:gd name="connsiteY4" fmla="*/ 12049 h 16466"/>
                <a:gd name="connsiteX5" fmla="*/ 16467 w 16466"/>
                <a:gd name="connsiteY5" fmla="*/ 12049 h 1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66" h="16466">
                  <a:moveTo>
                    <a:pt x="16467" y="12049"/>
                  </a:moveTo>
                  <a:cubicBezTo>
                    <a:pt x="12250" y="13655"/>
                    <a:pt x="8233" y="15061"/>
                    <a:pt x="4016" y="16467"/>
                  </a:cubicBezTo>
                  <a:cubicBezTo>
                    <a:pt x="2611" y="12250"/>
                    <a:pt x="1406" y="8434"/>
                    <a:pt x="0" y="4217"/>
                  </a:cubicBezTo>
                  <a:cubicBezTo>
                    <a:pt x="4016" y="2811"/>
                    <a:pt x="7631" y="1406"/>
                    <a:pt x="11647" y="0"/>
                  </a:cubicBezTo>
                  <a:cubicBezTo>
                    <a:pt x="13254" y="4016"/>
                    <a:pt x="14860" y="7832"/>
                    <a:pt x="16467" y="12049"/>
                  </a:cubicBezTo>
                  <a:lnTo>
                    <a:pt x="16467" y="12049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2A8A903F-6305-3DED-2DD8-AC900A9B7921}"/>
                </a:ext>
              </a:extLst>
            </p:cNvPr>
            <p:cNvSpPr/>
            <p:nvPr/>
          </p:nvSpPr>
          <p:spPr>
            <a:xfrm>
              <a:off x="6024049" y="2659269"/>
              <a:ext cx="17069" cy="16104"/>
            </a:xfrm>
            <a:custGeom>
              <a:avLst/>
              <a:gdLst>
                <a:gd name="connsiteX0" fmla="*/ 16868 w 17069"/>
                <a:gd name="connsiteY0" fmla="*/ 10481 h 16104"/>
                <a:gd name="connsiteX1" fmla="*/ 5422 w 17069"/>
                <a:gd name="connsiteY1" fmla="*/ 16104 h 16104"/>
                <a:gd name="connsiteX2" fmla="*/ 0 w 17069"/>
                <a:gd name="connsiteY2" fmla="*/ 4055 h 16104"/>
                <a:gd name="connsiteX3" fmla="*/ 9840 w 17069"/>
                <a:gd name="connsiteY3" fmla="*/ 39 h 16104"/>
                <a:gd name="connsiteX4" fmla="*/ 12852 w 17069"/>
                <a:gd name="connsiteY4" fmla="*/ 1244 h 16104"/>
                <a:gd name="connsiteX5" fmla="*/ 17069 w 17069"/>
                <a:gd name="connsiteY5" fmla="*/ 10481 h 16104"/>
                <a:gd name="connsiteX6" fmla="*/ 17069 w 17069"/>
                <a:gd name="connsiteY6" fmla="*/ 10481 h 1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69" h="16104">
                  <a:moveTo>
                    <a:pt x="16868" y="10481"/>
                  </a:moveTo>
                  <a:cubicBezTo>
                    <a:pt x="12852" y="12489"/>
                    <a:pt x="9438" y="14096"/>
                    <a:pt x="5422" y="16104"/>
                  </a:cubicBezTo>
                  <a:cubicBezTo>
                    <a:pt x="3615" y="12088"/>
                    <a:pt x="1807" y="8272"/>
                    <a:pt x="0" y="4055"/>
                  </a:cubicBezTo>
                  <a:cubicBezTo>
                    <a:pt x="3414" y="2649"/>
                    <a:pt x="6627" y="1043"/>
                    <a:pt x="9840" y="39"/>
                  </a:cubicBezTo>
                  <a:cubicBezTo>
                    <a:pt x="10643" y="-162"/>
                    <a:pt x="12451" y="441"/>
                    <a:pt x="12852" y="1244"/>
                  </a:cubicBezTo>
                  <a:cubicBezTo>
                    <a:pt x="14459" y="4055"/>
                    <a:pt x="15463" y="6867"/>
                    <a:pt x="17069" y="10481"/>
                  </a:cubicBezTo>
                  <a:lnTo>
                    <a:pt x="17069" y="1048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212A4D6-621F-8F29-53D9-8DBAB6EB2D6E}"/>
                </a:ext>
              </a:extLst>
            </p:cNvPr>
            <p:cNvSpPr/>
            <p:nvPr/>
          </p:nvSpPr>
          <p:spPr>
            <a:xfrm>
              <a:off x="6443953" y="2513114"/>
              <a:ext cx="15261" cy="14752"/>
            </a:xfrm>
            <a:custGeom>
              <a:avLst/>
              <a:gdLst>
                <a:gd name="connsiteX0" fmla="*/ 15262 w 15261"/>
                <a:gd name="connsiteY0" fmla="*/ 12852 h 14752"/>
                <a:gd name="connsiteX1" fmla="*/ 12651 w 15261"/>
                <a:gd name="connsiteY1" fmla="*/ 13455 h 14752"/>
                <a:gd name="connsiteX2" fmla="*/ 0 w 15261"/>
                <a:gd name="connsiteY2" fmla="*/ 3414 h 14752"/>
                <a:gd name="connsiteX3" fmla="*/ 11848 w 15261"/>
                <a:gd name="connsiteY3" fmla="*/ 0 h 14752"/>
                <a:gd name="connsiteX4" fmla="*/ 15262 w 15261"/>
                <a:gd name="connsiteY4" fmla="*/ 12852 h 14752"/>
                <a:gd name="connsiteX5" fmla="*/ 15262 w 15261"/>
                <a:gd name="connsiteY5" fmla="*/ 12852 h 1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61" h="14752">
                  <a:moveTo>
                    <a:pt x="15262" y="12852"/>
                  </a:moveTo>
                  <a:cubicBezTo>
                    <a:pt x="13856" y="13254"/>
                    <a:pt x="13254" y="13455"/>
                    <a:pt x="12651" y="13455"/>
                  </a:cubicBezTo>
                  <a:cubicBezTo>
                    <a:pt x="1607" y="16065"/>
                    <a:pt x="1004" y="15664"/>
                    <a:pt x="0" y="3414"/>
                  </a:cubicBezTo>
                  <a:cubicBezTo>
                    <a:pt x="3615" y="2410"/>
                    <a:pt x="7430" y="1205"/>
                    <a:pt x="11848" y="0"/>
                  </a:cubicBezTo>
                  <a:cubicBezTo>
                    <a:pt x="13053" y="4217"/>
                    <a:pt x="14057" y="8434"/>
                    <a:pt x="15262" y="12852"/>
                  </a:cubicBezTo>
                  <a:lnTo>
                    <a:pt x="15262" y="1285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3BF7AA8-D11A-BF17-62DF-1AA237DA19E1}"/>
                </a:ext>
              </a:extLst>
            </p:cNvPr>
            <p:cNvSpPr/>
            <p:nvPr/>
          </p:nvSpPr>
          <p:spPr>
            <a:xfrm>
              <a:off x="6014812" y="2633202"/>
              <a:ext cx="16065" cy="16265"/>
            </a:xfrm>
            <a:custGeom>
              <a:avLst/>
              <a:gdLst>
                <a:gd name="connsiteX0" fmla="*/ 3815 w 16065"/>
                <a:gd name="connsiteY0" fmla="*/ 16266 h 16265"/>
                <a:gd name="connsiteX1" fmla="*/ 0 w 16065"/>
                <a:gd name="connsiteY1" fmla="*/ 3414 h 16265"/>
                <a:gd name="connsiteX2" fmla="*/ 12450 w 16065"/>
                <a:gd name="connsiteY2" fmla="*/ 0 h 16265"/>
                <a:gd name="connsiteX3" fmla="*/ 16065 w 16065"/>
                <a:gd name="connsiteY3" fmla="*/ 11848 h 16265"/>
                <a:gd name="connsiteX4" fmla="*/ 3815 w 16065"/>
                <a:gd name="connsiteY4" fmla="*/ 16266 h 16265"/>
                <a:gd name="connsiteX5" fmla="*/ 3815 w 16065"/>
                <a:gd name="connsiteY5" fmla="*/ 16266 h 1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5" h="16265">
                  <a:moveTo>
                    <a:pt x="3815" y="16266"/>
                  </a:moveTo>
                  <a:cubicBezTo>
                    <a:pt x="2410" y="11647"/>
                    <a:pt x="1205" y="7832"/>
                    <a:pt x="0" y="3414"/>
                  </a:cubicBezTo>
                  <a:cubicBezTo>
                    <a:pt x="4418" y="2209"/>
                    <a:pt x="8233" y="1205"/>
                    <a:pt x="12450" y="0"/>
                  </a:cubicBezTo>
                  <a:cubicBezTo>
                    <a:pt x="13655" y="4016"/>
                    <a:pt x="14860" y="7631"/>
                    <a:pt x="16065" y="11848"/>
                  </a:cubicBezTo>
                  <a:cubicBezTo>
                    <a:pt x="12049" y="13254"/>
                    <a:pt x="8233" y="14659"/>
                    <a:pt x="3815" y="16266"/>
                  </a:cubicBezTo>
                  <a:lnTo>
                    <a:pt x="3815" y="1626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E896805-CB4A-B30C-FA19-8B1915DD8226}"/>
                </a:ext>
              </a:extLst>
            </p:cNvPr>
            <p:cNvSpPr/>
            <p:nvPr/>
          </p:nvSpPr>
          <p:spPr>
            <a:xfrm>
              <a:off x="6106584" y="2379573"/>
              <a:ext cx="17470" cy="17671"/>
            </a:xfrm>
            <a:custGeom>
              <a:avLst/>
              <a:gdLst>
                <a:gd name="connsiteX0" fmla="*/ 7430 w 17470"/>
                <a:gd name="connsiteY0" fmla="*/ 17672 h 17671"/>
                <a:gd name="connsiteX1" fmla="*/ 0 w 17470"/>
                <a:gd name="connsiteY1" fmla="*/ 7028 h 17671"/>
                <a:gd name="connsiteX2" fmla="*/ 10844 w 17470"/>
                <a:gd name="connsiteY2" fmla="*/ 0 h 17671"/>
                <a:gd name="connsiteX3" fmla="*/ 17471 w 17470"/>
                <a:gd name="connsiteY3" fmla="*/ 11045 h 17671"/>
                <a:gd name="connsiteX4" fmla="*/ 7430 w 17470"/>
                <a:gd name="connsiteY4" fmla="*/ 17672 h 17671"/>
                <a:gd name="connsiteX5" fmla="*/ 7430 w 17470"/>
                <a:gd name="connsiteY5" fmla="*/ 17672 h 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70" h="17671">
                  <a:moveTo>
                    <a:pt x="7430" y="17672"/>
                  </a:moveTo>
                  <a:cubicBezTo>
                    <a:pt x="4820" y="14057"/>
                    <a:pt x="2611" y="10844"/>
                    <a:pt x="0" y="7028"/>
                  </a:cubicBezTo>
                  <a:cubicBezTo>
                    <a:pt x="3615" y="4619"/>
                    <a:pt x="7029" y="2410"/>
                    <a:pt x="10844" y="0"/>
                  </a:cubicBezTo>
                  <a:cubicBezTo>
                    <a:pt x="13053" y="3815"/>
                    <a:pt x="15262" y="7229"/>
                    <a:pt x="17471" y="11045"/>
                  </a:cubicBezTo>
                  <a:cubicBezTo>
                    <a:pt x="14258" y="13254"/>
                    <a:pt x="11045" y="15262"/>
                    <a:pt x="7430" y="17672"/>
                  </a:cubicBezTo>
                  <a:lnTo>
                    <a:pt x="7430" y="1767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89856774-8E0E-D157-42E3-FA5228F54A0C}"/>
                </a:ext>
              </a:extLst>
            </p:cNvPr>
            <p:cNvSpPr/>
            <p:nvPr/>
          </p:nvSpPr>
          <p:spPr>
            <a:xfrm>
              <a:off x="6017757" y="2407782"/>
              <a:ext cx="77647" cy="47095"/>
            </a:xfrm>
            <a:custGeom>
              <a:avLst/>
              <a:gdLst>
                <a:gd name="connsiteX0" fmla="*/ 77380 w 77647"/>
                <a:gd name="connsiteY0" fmla="*/ 47096 h 47095"/>
                <a:gd name="connsiteX1" fmla="*/ 73364 w 77647"/>
                <a:gd name="connsiteY1" fmla="*/ 47096 h 47095"/>
                <a:gd name="connsiteX2" fmla="*/ 4685 w 77647"/>
                <a:gd name="connsiteY2" fmla="*/ 47096 h 47095"/>
                <a:gd name="connsiteX3" fmla="*/ 66 w 77647"/>
                <a:gd name="connsiteY3" fmla="*/ 42477 h 47095"/>
                <a:gd name="connsiteX4" fmla="*/ 2677 w 77647"/>
                <a:gd name="connsiteY4" fmla="*/ 20588 h 47095"/>
                <a:gd name="connsiteX5" fmla="*/ 17136 w 77647"/>
                <a:gd name="connsiteY5" fmla="*/ 1310 h 47095"/>
                <a:gd name="connsiteX6" fmla="*/ 23963 w 77647"/>
                <a:gd name="connsiteY6" fmla="*/ 1109 h 47095"/>
                <a:gd name="connsiteX7" fmla="*/ 54487 w 77647"/>
                <a:gd name="connsiteY7" fmla="*/ 1109 h 47095"/>
                <a:gd name="connsiteX8" fmla="*/ 60913 w 77647"/>
                <a:gd name="connsiteY8" fmla="*/ 1310 h 47095"/>
                <a:gd name="connsiteX9" fmla="*/ 77380 w 77647"/>
                <a:gd name="connsiteY9" fmla="*/ 28822 h 47095"/>
                <a:gd name="connsiteX10" fmla="*/ 77380 w 77647"/>
                <a:gd name="connsiteY10" fmla="*/ 46895 h 47095"/>
                <a:gd name="connsiteX11" fmla="*/ 77380 w 77647"/>
                <a:gd name="connsiteY11" fmla="*/ 46895 h 4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647" h="47095">
                  <a:moveTo>
                    <a:pt x="77380" y="47096"/>
                  </a:moveTo>
                  <a:cubicBezTo>
                    <a:pt x="75774" y="47096"/>
                    <a:pt x="74569" y="47096"/>
                    <a:pt x="73364" y="47096"/>
                  </a:cubicBezTo>
                  <a:cubicBezTo>
                    <a:pt x="50471" y="47096"/>
                    <a:pt x="27578" y="47096"/>
                    <a:pt x="4685" y="47096"/>
                  </a:cubicBezTo>
                  <a:cubicBezTo>
                    <a:pt x="1070" y="47096"/>
                    <a:pt x="-335" y="46092"/>
                    <a:pt x="66" y="42477"/>
                  </a:cubicBezTo>
                  <a:cubicBezTo>
                    <a:pt x="870" y="35047"/>
                    <a:pt x="1070" y="27617"/>
                    <a:pt x="2677" y="20588"/>
                  </a:cubicBezTo>
                  <a:cubicBezTo>
                    <a:pt x="4484" y="12355"/>
                    <a:pt x="10107" y="6130"/>
                    <a:pt x="17136" y="1310"/>
                  </a:cubicBezTo>
                  <a:cubicBezTo>
                    <a:pt x="19545" y="-297"/>
                    <a:pt x="21353" y="-497"/>
                    <a:pt x="23963" y="1109"/>
                  </a:cubicBezTo>
                  <a:cubicBezTo>
                    <a:pt x="34004" y="7134"/>
                    <a:pt x="44446" y="7134"/>
                    <a:pt x="54487" y="1109"/>
                  </a:cubicBezTo>
                  <a:cubicBezTo>
                    <a:pt x="57098" y="-497"/>
                    <a:pt x="58704" y="-96"/>
                    <a:pt x="60913" y="1310"/>
                  </a:cubicBezTo>
                  <a:cubicBezTo>
                    <a:pt x="70753" y="7937"/>
                    <a:pt x="76175" y="17375"/>
                    <a:pt x="77380" y="28822"/>
                  </a:cubicBezTo>
                  <a:cubicBezTo>
                    <a:pt x="77983" y="34645"/>
                    <a:pt x="77380" y="40469"/>
                    <a:pt x="77380" y="46895"/>
                  </a:cubicBezTo>
                  <a:lnTo>
                    <a:pt x="77380" y="46895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F2F10E78-DABC-EF26-79CE-CFF0512467D0}"/>
                </a:ext>
              </a:extLst>
            </p:cNvPr>
            <p:cNvSpPr/>
            <p:nvPr/>
          </p:nvSpPr>
          <p:spPr>
            <a:xfrm>
              <a:off x="6040114" y="2359266"/>
              <a:ext cx="32811" cy="41410"/>
            </a:xfrm>
            <a:custGeom>
              <a:avLst/>
              <a:gdLst>
                <a:gd name="connsiteX0" fmla="*/ 0 w 32811"/>
                <a:gd name="connsiteY0" fmla="*/ 20307 h 41410"/>
                <a:gd name="connsiteX1" fmla="*/ 1004 w 32811"/>
                <a:gd name="connsiteY1" fmla="*/ 11872 h 41410"/>
                <a:gd name="connsiteX2" fmla="*/ 17672 w 32811"/>
                <a:gd name="connsiteY2" fmla="*/ 24 h 41410"/>
                <a:gd name="connsiteX3" fmla="*/ 32331 w 32811"/>
                <a:gd name="connsiteY3" fmla="*/ 13680 h 41410"/>
                <a:gd name="connsiteX4" fmla="*/ 32532 w 32811"/>
                <a:gd name="connsiteY4" fmla="*/ 26331 h 41410"/>
                <a:gd name="connsiteX5" fmla="*/ 15864 w 32811"/>
                <a:gd name="connsiteY5" fmla="*/ 41392 h 41410"/>
                <a:gd name="connsiteX6" fmla="*/ 201 w 32811"/>
                <a:gd name="connsiteY6" fmla="*/ 25528 h 41410"/>
                <a:gd name="connsiteX7" fmla="*/ 201 w 32811"/>
                <a:gd name="connsiteY7" fmla="*/ 20507 h 41410"/>
                <a:gd name="connsiteX8" fmla="*/ 0 w 32811"/>
                <a:gd name="connsiteY8" fmla="*/ 20507 h 41410"/>
                <a:gd name="connsiteX9" fmla="*/ 0 w 32811"/>
                <a:gd name="connsiteY9" fmla="*/ 20507 h 4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11" h="41410">
                  <a:moveTo>
                    <a:pt x="0" y="20307"/>
                  </a:moveTo>
                  <a:cubicBezTo>
                    <a:pt x="402" y="17495"/>
                    <a:pt x="402" y="14483"/>
                    <a:pt x="1004" y="11872"/>
                  </a:cubicBezTo>
                  <a:cubicBezTo>
                    <a:pt x="2811" y="4241"/>
                    <a:pt x="9639" y="-377"/>
                    <a:pt x="17672" y="24"/>
                  </a:cubicBezTo>
                  <a:cubicBezTo>
                    <a:pt x="25102" y="426"/>
                    <a:pt x="31528" y="6049"/>
                    <a:pt x="32331" y="13680"/>
                  </a:cubicBezTo>
                  <a:cubicBezTo>
                    <a:pt x="32934" y="17897"/>
                    <a:pt x="32934" y="22114"/>
                    <a:pt x="32532" y="26331"/>
                  </a:cubicBezTo>
                  <a:cubicBezTo>
                    <a:pt x="31729" y="35568"/>
                    <a:pt x="24700" y="41794"/>
                    <a:pt x="15864" y="41392"/>
                  </a:cubicBezTo>
                  <a:cubicBezTo>
                    <a:pt x="7430" y="40990"/>
                    <a:pt x="803" y="34364"/>
                    <a:pt x="201" y="25528"/>
                  </a:cubicBezTo>
                  <a:cubicBezTo>
                    <a:pt x="201" y="23921"/>
                    <a:pt x="201" y="22114"/>
                    <a:pt x="201" y="20507"/>
                  </a:cubicBezTo>
                  <a:cubicBezTo>
                    <a:pt x="201" y="20507"/>
                    <a:pt x="0" y="20507"/>
                    <a:pt x="0" y="20507"/>
                  </a:cubicBezTo>
                  <a:lnTo>
                    <a:pt x="0" y="20507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68AF930D-5B3D-DE94-F392-CC0BAC0B6A55}"/>
                </a:ext>
              </a:extLst>
            </p:cNvPr>
            <p:cNvSpPr/>
            <p:nvPr/>
          </p:nvSpPr>
          <p:spPr>
            <a:xfrm>
              <a:off x="6376423" y="2408235"/>
              <a:ext cx="78263" cy="47245"/>
            </a:xfrm>
            <a:custGeom>
              <a:avLst/>
              <a:gdLst>
                <a:gd name="connsiteX0" fmla="*/ 458 w 78263"/>
                <a:gd name="connsiteY0" fmla="*/ 46844 h 47245"/>
                <a:gd name="connsiteX1" fmla="*/ 16523 w 78263"/>
                <a:gd name="connsiteY1" fmla="*/ 1460 h 47245"/>
                <a:gd name="connsiteX2" fmla="*/ 24154 w 78263"/>
                <a:gd name="connsiteY2" fmla="*/ 1259 h 47245"/>
                <a:gd name="connsiteX3" fmla="*/ 53874 w 78263"/>
                <a:gd name="connsiteY3" fmla="*/ 1259 h 47245"/>
                <a:gd name="connsiteX4" fmla="*/ 61104 w 78263"/>
                <a:gd name="connsiteY4" fmla="*/ 1661 h 47245"/>
                <a:gd name="connsiteX5" fmla="*/ 77972 w 78263"/>
                <a:gd name="connsiteY5" fmla="*/ 34394 h 47245"/>
                <a:gd name="connsiteX6" fmla="*/ 66124 w 78263"/>
                <a:gd name="connsiteY6" fmla="*/ 47246 h 47245"/>
                <a:gd name="connsiteX7" fmla="*/ 458 w 78263"/>
                <a:gd name="connsiteY7" fmla="*/ 47246 h 47245"/>
                <a:gd name="connsiteX8" fmla="*/ 458 w 78263"/>
                <a:gd name="connsiteY8" fmla="*/ 47246 h 4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263" h="47245">
                  <a:moveTo>
                    <a:pt x="458" y="46844"/>
                  </a:moveTo>
                  <a:cubicBezTo>
                    <a:pt x="-1149" y="28771"/>
                    <a:pt x="859" y="12706"/>
                    <a:pt x="16523" y="1460"/>
                  </a:cubicBezTo>
                  <a:cubicBezTo>
                    <a:pt x="19133" y="-347"/>
                    <a:pt x="21142" y="-548"/>
                    <a:pt x="24154" y="1259"/>
                  </a:cubicBezTo>
                  <a:cubicBezTo>
                    <a:pt x="33994" y="7083"/>
                    <a:pt x="44035" y="7083"/>
                    <a:pt x="53874" y="1259"/>
                  </a:cubicBezTo>
                  <a:cubicBezTo>
                    <a:pt x="56686" y="-548"/>
                    <a:pt x="58694" y="-146"/>
                    <a:pt x="61104" y="1661"/>
                  </a:cubicBezTo>
                  <a:cubicBezTo>
                    <a:pt x="72550" y="9493"/>
                    <a:pt x="76968" y="21140"/>
                    <a:pt x="77972" y="34394"/>
                  </a:cubicBezTo>
                  <a:cubicBezTo>
                    <a:pt x="78775" y="47246"/>
                    <a:pt x="78775" y="47246"/>
                    <a:pt x="66124" y="47246"/>
                  </a:cubicBezTo>
                  <a:lnTo>
                    <a:pt x="458" y="47246"/>
                  </a:lnTo>
                  <a:lnTo>
                    <a:pt x="458" y="4724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E7EDB3B-CBA4-B3ED-BA74-9C71774279C7}"/>
                </a:ext>
              </a:extLst>
            </p:cNvPr>
            <p:cNvSpPr/>
            <p:nvPr/>
          </p:nvSpPr>
          <p:spPr>
            <a:xfrm>
              <a:off x="6399092" y="2359089"/>
              <a:ext cx="32611" cy="41476"/>
            </a:xfrm>
            <a:custGeom>
              <a:avLst/>
              <a:gdLst>
                <a:gd name="connsiteX0" fmla="*/ 32611 w 32611"/>
                <a:gd name="connsiteY0" fmla="*/ 20684 h 41476"/>
                <a:gd name="connsiteX1" fmla="*/ 20763 w 32611"/>
                <a:gd name="connsiteY1" fmla="*/ 40765 h 41476"/>
                <a:gd name="connsiteX2" fmla="*/ 481 w 32611"/>
                <a:gd name="connsiteY2" fmla="*/ 28516 h 41476"/>
                <a:gd name="connsiteX3" fmla="*/ 280 w 32611"/>
                <a:gd name="connsiteY3" fmla="*/ 14860 h 41476"/>
                <a:gd name="connsiteX4" fmla="*/ 16747 w 32611"/>
                <a:gd name="connsiteY4" fmla="*/ 0 h 41476"/>
                <a:gd name="connsiteX5" fmla="*/ 32611 w 32611"/>
                <a:gd name="connsiteY5" fmla="*/ 15061 h 41476"/>
                <a:gd name="connsiteX6" fmla="*/ 32611 w 32611"/>
                <a:gd name="connsiteY6" fmla="*/ 20483 h 41476"/>
                <a:gd name="connsiteX7" fmla="*/ 32611 w 32611"/>
                <a:gd name="connsiteY7" fmla="*/ 20483 h 4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11" h="41476">
                  <a:moveTo>
                    <a:pt x="32611" y="20684"/>
                  </a:moveTo>
                  <a:cubicBezTo>
                    <a:pt x="32611" y="32130"/>
                    <a:pt x="29197" y="38155"/>
                    <a:pt x="20763" y="40765"/>
                  </a:cubicBezTo>
                  <a:cubicBezTo>
                    <a:pt x="11726" y="43577"/>
                    <a:pt x="1886" y="37753"/>
                    <a:pt x="481" y="28516"/>
                  </a:cubicBezTo>
                  <a:cubicBezTo>
                    <a:pt x="-122" y="24098"/>
                    <a:pt x="-122" y="19479"/>
                    <a:pt x="280" y="14860"/>
                  </a:cubicBezTo>
                  <a:cubicBezTo>
                    <a:pt x="1083" y="5824"/>
                    <a:pt x="7911" y="0"/>
                    <a:pt x="16747" y="0"/>
                  </a:cubicBezTo>
                  <a:cubicBezTo>
                    <a:pt x="24980" y="0"/>
                    <a:pt x="31607" y="6426"/>
                    <a:pt x="32611" y="15061"/>
                  </a:cubicBezTo>
                  <a:cubicBezTo>
                    <a:pt x="32611" y="16868"/>
                    <a:pt x="32611" y="18676"/>
                    <a:pt x="32611" y="20483"/>
                  </a:cubicBezTo>
                  <a:lnTo>
                    <a:pt x="32611" y="2048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F317FAAE-1153-E63D-BC76-6DDAAE25BBA9}"/>
                </a:ext>
              </a:extLst>
            </p:cNvPr>
            <p:cNvSpPr/>
            <p:nvPr/>
          </p:nvSpPr>
          <p:spPr>
            <a:xfrm>
              <a:off x="6376346" y="2751230"/>
              <a:ext cx="78138" cy="46639"/>
            </a:xfrm>
            <a:custGeom>
              <a:avLst/>
              <a:gdLst>
                <a:gd name="connsiteX0" fmla="*/ 78049 w 78138"/>
                <a:gd name="connsiteY0" fmla="*/ 46639 h 46639"/>
                <a:gd name="connsiteX1" fmla="*/ 936 w 78138"/>
                <a:gd name="connsiteY1" fmla="*/ 46639 h 46639"/>
                <a:gd name="connsiteX2" fmla="*/ 16600 w 78138"/>
                <a:gd name="connsiteY2" fmla="*/ 1657 h 46639"/>
                <a:gd name="connsiteX3" fmla="*/ 24230 w 78138"/>
                <a:gd name="connsiteY3" fmla="*/ 1255 h 46639"/>
                <a:gd name="connsiteX4" fmla="*/ 54353 w 78138"/>
                <a:gd name="connsiteY4" fmla="*/ 1054 h 46639"/>
                <a:gd name="connsiteX5" fmla="*/ 60779 w 78138"/>
                <a:gd name="connsiteY5" fmla="*/ 1054 h 46639"/>
                <a:gd name="connsiteX6" fmla="*/ 78049 w 78138"/>
                <a:gd name="connsiteY6" fmla="*/ 34390 h 46639"/>
                <a:gd name="connsiteX7" fmla="*/ 78049 w 78138"/>
                <a:gd name="connsiteY7" fmla="*/ 46639 h 46639"/>
                <a:gd name="connsiteX8" fmla="*/ 78049 w 78138"/>
                <a:gd name="connsiteY8" fmla="*/ 46639 h 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138" h="46639">
                  <a:moveTo>
                    <a:pt x="78049" y="46639"/>
                  </a:moveTo>
                  <a:lnTo>
                    <a:pt x="936" y="46639"/>
                  </a:lnTo>
                  <a:cubicBezTo>
                    <a:pt x="-2277" y="29168"/>
                    <a:pt x="2743" y="10693"/>
                    <a:pt x="16600" y="1657"/>
                  </a:cubicBezTo>
                  <a:cubicBezTo>
                    <a:pt x="19210" y="-151"/>
                    <a:pt x="21218" y="-552"/>
                    <a:pt x="24230" y="1255"/>
                  </a:cubicBezTo>
                  <a:cubicBezTo>
                    <a:pt x="34070" y="7280"/>
                    <a:pt x="44312" y="7079"/>
                    <a:pt x="54353" y="1054"/>
                  </a:cubicBezTo>
                  <a:cubicBezTo>
                    <a:pt x="56762" y="-351"/>
                    <a:pt x="58570" y="-351"/>
                    <a:pt x="60779" y="1054"/>
                  </a:cubicBezTo>
                  <a:cubicBezTo>
                    <a:pt x="72627" y="9087"/>
                    <a:pt x="77246" y="20734"/>
                    <a:pt x="78049" y="34390"/>
                  </a:cubicBezTo>
                  <a:cubicBezTo>
                    <a:pt x="78250" y="38205"/>
                    <a:pt x="78049" y="42221"/>
                    <a:pt x="78049" y="46639"/>
                  </a:cubicBezTo>
                  <a:lnTo>
                    <a:pt x="78049" y="46639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47CED4F-19F0-34FB-6BC0-9099F812E9CB}"/>
                </a:ext>
              </a:extLst>
            </p:cNvPr>
            <p:cNvSpPr/>
            <p:nvPr/>
          </p:nvSpPr>
          <p:spPr>
            <a:xfrm>
              <a:off x="6399193" y="2702277"/>
              <a:ext cx="32912" cy="41395"/>
            </a:xfrm>
            <a:custGeom>
              <a:avLst/>
              <a:gdLst>
                <a:gd name="connsiteX0" fmla="*/ 32912 w 32912"/>
                <a:gd name="connsiteY0" fmla="*/ 21090 h 41395"/>
                <a:gd name="connsiteX1" fmla="*/ 31908 w 32912"/>
                <a:gd name="connsiteY1" fmla="*/ 29123 h 41395"/>
                <a:gd name="connsiteX2" fmla="*/ 15040 w 32912"/>
                <a:gd name="connsiteY2" fmla="*/ 41372 h 41395"/>
                <a:gd name="connsiteX3" fmla="*/ 380 w 32912"/>
                <a:gd name="connsiteY3" fmla="*/ 27717 h 41395"/>
                <a:gd name="connsiteX4" fmla="*/ 380 w 32912"/>
                <a:gd name="connsiteY4" fmla="*/ 15066 h 41395"/>
                <a:gd name="connsiteX5" fmla="*/ 16646 w 32912"/>
                <a:gd name="connsiteY5" fmla="*/ 5 h 41395"/>
                <a:gd name="connsiteX6" fmla="*/ 32511 w 32912"/>
                <a:gd name="connsiteY6" fmla="*/ 15668 h 41395"/>
                <a:gd name="connsiteX7" fmla="*/ 32511 w 32912"/>
                <a:gd name="connsiteY7" fmla="*/ 21090 h 41395"/>
                <a:gd name="connsiteX8" fmla="*/ 32912 w 32912"/>
                <a:gd name="connsiteY8" fmla="*/ 21090 h 41395"/>
                <a:gd name="connsiteX9" fmla="*/ 32912 w 32912"/>
                <a:gd name="connsiteY9" fmla="*/ 21090 h 41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912" h="41395">
                  <a:moveTo>
                    <a:pt x="32912" y="21090"/>
                  </a:moveTo>
                  <a:cubicBezTo>
                    <a:pt x="32511" y="23701"/>
                    <a:pt x="32511" y="26512"/>
                    <a:pt x="31908" y="29123"/>
                  </a:cubicBezTo>
                  <a:cubicBezTo>
                    <a:pt x="30101" y="36955"/>
                    <a:pt x="23273" y="41774"/>
                    <a:pt x="15040" y="41372"/>
                  </a:cubicBezTo>
                  <a:cubicBezTo>
                    <a:pt x="7610" y="40971"/>
                    <a:pt x="1384" y="35348"/>
                    <a:pt x="380" y="27717"/>
                  </a:cubicBezTo>
                  <a:cubicBezTo>
                    <a:pt x="-21" y="23500"/>
                    <a:pt x="-222" y="19283"/>
                    <a:pt x="380" y="15066"/>
                  </a:cubicBezTo>
                  <a:cubicBezTo>
                    <a:pt x="1183" y="6230"/>
                    <a:pt x="8212" y="-196"/>
                    <a:pt x="16646" y="5"/>
                  </a:cubicBezTo>
                  <a:cubicBezTo>
                    <a:pt x="25080" y="5"/>
                    <a:pt x="31908" y="6832"/>
                    <a:pt x="32511" y="15668"/>
                  </a:cubicBezTo>
                  <a:cubicBezTo>
                    <a:pt x="32511" y="17475"/>
                    <a:pt x="32511" y="19283"/>
                    <a:pt x="32511" y="21090"/>
                  </a:cubicBezTo>
                  <a:cubicBezTo>
                    <a:pt x="32511" y="21090"/>
                    <a:pt x="32711" y="21090"/>
                    <a:pt x="32912" y="21090"/>
                  </a:cubicBezTo>
                  <a:lnTo>
                    <a:pt x="32912" y="21090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DB3815C-38AE-4AB0-7E9C-9C080F776595}"/>
                </a:ext>
              </a:extLst>
            </p:cNvPr>
            <p:cNvSpPr/>
            <p:nvPr/>
          </p:nvSpPr>
          <p:spPr>
            <a:xfrm>
              <a:off x="6017530" y="2751244"/>
              <a:ext cx="78210" cy="46826"/>
            </a:xfrm>
            <a:custGeom>
              <a:avLst/>
              <a:gdLst>
                <a:gd name="connsiteX0" fmla="*/ 77809 w 78210"/>
                <a:gd name="connsiteY0" fmla="*/ 46625 h 46826"/>
                <a:gd name="connsiteX1" fmla="*/ 897 w 78210"/>
                <a:gd name="connsiteY1" fmla="*/ 46625 h 46826"/>
                <a:gd name="connsiteX2" fmla="*/ 17163 w 78210"/>
                <a:gd name="connsiteY2" fmla="*/ 1442 h 46826"/>
                <a:gd name="connsiteX3" fmla="*/ 23990 w 78210"/>
                <a:gd name="connsiteY3" fmla="*/ 1040 h 46826"/>
                <a:gd name="connsiteX4" fmla="*/ 54514 w 78210"/>
                <a:gd name="connsiteY4" fmla="*/ 1040 h 46826"/>
                <a:gd name="connsiteX5" fmla="*/ 60940 w 78210"/>
                <a:gd name="connsiteY5" fmla="*/ 1241 h 46826"/>
                <a:gd name="connsiteX6" fmla="*/ 78210 w 78210"/>
                <a:gd name="connsiteY6" fmla="*/ 37388 h 46826"/>
                <a:gd name="connsiteX7" fmla="*/ 77809 w 78210"/>
                <a:gd name="connsiteY7" fmla="*/ 46826 h 46826"/>
                <a:gd name="connsiteX8" fmla="*/ 77809 w 78210"/>
                <a:gd name="connsiteY8" fmla="*/ 46826 h 46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210" h="46826">
                  <a:moveTo>
                    <a:pt x="77809" y="46625"/>
                  </a:moveTo>
                  <a:lnTo>
                    <a:pt x="897" y="46625"/>
                  </a:lnTo>
                  <a:cubicBezTo>
                    <a:pt x="-2316" y="26544"/>
                    <a:pt x="3106" y="11282"/>
                    <a:pt x="17163" y="1442"/>
                  </a:cubicBezTo>
                  <a:cubicBezTo>
                    <a:pt x="19572" y="-165"/>
                    <a:pt x="21179" y="-566"/>
                    <a:pt x="23990" y="1040"/>
                  </a:cubicBezTo>
                  <a:cubicBezTo>
                    <a:pt x="34031" y="7065"/>
                    <a:pt x="44473" y="7065"/>
                    <a:pt x="54514" y="1040"/>
                  </a:cubicBezTo>
                  <a:cubicBezTo>
                    <a:pt x="57125" y="-566"/>
                    <a:pt x="58731" y="-165"/>
                    <a:pt x="60940" y="1241"/>
                  </a:cubicBezTo>
                  <a:cubicBezTo>
                    <a:pt x="73792" y="9876"/>
                    <a:pt x="78010" y="22728"/>
                    <a:pt x="78210" y="37388"/>
                  </a:cubicBezTo>
                  <a:cubicBezTo>
                    <a:pt x="78210" y="40400"/>
                    <a:pt x="78010" y="43412"/>
                    <a:pt x="77809" y="46826"/>
                  </a:cubicBezTo>
                  <a:lnTo>
                    <a:pt x="77809" y="4682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BE24D30A-C1FC-78A5-7F83-7BF4A7492CB7}"/>
                </a:ext>
              </a:extLst>
            </p:cNvPr>
            <p:cNvSpPr/>
            <p:nvPr/>
          </p:nvSpPr>
          <p:spPr>
            <a:xfrm>
              <a:off x="6040516" y="2702525"/>
              <a:ext cx="32532" cy="41172"/>
            </a:xfrm>
            <a:custGeom>
              <a:avLst/>
              <a:gdLst>
                <a:gd name="connsiteX0" fmla="*/ 0 w 32532"/>
                <a:gd name="connsiteY0" fmla="*/ 20642 h 41172"/>
                <a:gd name="connsiteX1" fmla="*/ 12250 w 32532"/>
                <a:gd name="connsiteY1" fmla="*/ 560 h 41172"/>
                <a:gd name="connsiteX2" fmla="*/ 31930 w 32532"/>
                <a:gd name="connsiteY2" fmla="*/ 12409 h 41172"/>
                <a:gd name="connsiteX3" fmla="*/ 31930 w 32532"/>
                <a:gd name="connsiteY3" fmla="*/ 28675 h 41172"/>
                <a:gd name="connsiteX4" fmla="*/ 15061 w 32532"/>
                <a:gd name="connsiteY4" fmla="*/ 41125 h 41172"/>
                <a:gd name="connsiteX5" fmla="*/ 201 w 32532"/>
                <a:gd name="connsiteY5" fmla="*/ 26064 h 41172"/>
                <a:gd name="connsiteX6" fmla="*/ 201 w 32532"/>
                <a:gd name="connsiteY6" fmla="*/ 20642 h 41172"/>
                <a:gd name="connsiteX7" fmla="*/ 201 w 32532"/>
                <a:gd name="connsiteY7" fmla="*/ 20642 h 4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32" h="41172">
                  <a:moveTo>
                    <a:pt x="0" y="20642"/>
                  </a:moveTo>
                  <a:cubicBezTo>
                    <a:pt x="0" y="8794"/>
                    <a:pt x="3615" y="2970"/>
                    <a:pt x="12250" y="560"/>
                  </a:cubicBezTo>
                  <a:cubicBezTo>
                    <a:pt x="20885" y="-1849"/>
                    <a:pt x="30524" y="3774"/>
                    <a:pt x="31930" y="12409"/>
                  </a:cubicBezTo>
                  <a:cubicBezTo>
                    <a:pt x="32733" y="17630"/>
                    <a:pt x="32733" y="23252"/>
                    <a:pt x="31930" y="28675"/>
                  </a:cubicBezTo>
                  <a:cubicBezTo>
                    <a:pt x="30926" y="36506"/>
                    <a:pt x="23295" y="41727"/>
                    <a:pt x="15061" y="41125"/>
                  </a:cubicBezTo>
                  <a:cubicBezTo>
                    <a:pt x="7229" y="40723"/>
                    <a:pt x="1004" y="34498"/>
                    <a:pt x="201" y="26064"/>
                  </a:cubicBezTo>
                  <a:cubicBezTo>
                    <a:pt x="201" y="24257"/>
                    <a:pt x="201" y="22449"/>
                    <a:pt x="201" y="20642"/>
                  </a:cubicBezTo>
                  <a:lnTo>
                    <a:pt x="201" y="2064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</p:grp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201EF0DC-5AAB-CFF3-8FC3-1DFB83B6DFAA}"/>
              </a:ext>
            </a:extLst>
          </p:cNvPr>
          <p:cNvSpPr/>
          <p:nvPr/>
        </p:nvSpPr>
        <p:spPr>
          <a:xfrm>
            <a:off x="415925" y="5589588"/>
            <a:ext cx="11483975" cy="6842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Annual Performance Report (APR) </a:t>
            </a:r>
            <a:r>
              <a:rPr lang="en-US" dirty="0" err="1">
                <a:solidFill>
                  <a:schemeClr val="tx1"/>
                </a:solidFill>
              </a:rPr>
              <a:t>wrt</a:t>
            </a:r>
            <a:r>
              <a:rPr lang="en-US" dirty="0">
                <a:solidFill>
                  <a:schemeClr val="tx1"/>
                </a:solidFill>
              </a:rPr>
              <a:t> each foreign entity – by December 31 (dispensation for less than 10% holding/liquidation)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9243" name="Graphic 147">
            <a:extLst>
              <a:ext uri="{FF2B5EF4-FFF2-40B4-BE49-F238E27FC236}">
                <a16:creationId xmlns:a16="http://schemas.microsoft.com/office/drawing/2014/main" id="{8460B998-64C4-03D5-F347-2B426A1D9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5638800"/>
            <a:ext cx="5619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49106E44-C72B-9F48-4AD7-F5CE2C98A7D3}"/>
              </a:ext>
            </a:extLst>
          </p:cNvPr>
          <p:cNvSpPr/>
          <p:nvPr/>
        </p:nvSpPr>
        <p:spPr>
          <a:xfrm>
            <a:off x="10190163" y="-476250"/>
            <a:ext cx="3976687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33" b="1" dirty="0">
              <a:solidFill>
                <a:srgbClr val="40404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1DEF0662-9A84-AE2E-296B-A93B990D1675}"/>
              </a:ext>
            </a:extLst>
          </p:cNvPr>
          <p:cNvSpPr/>
          <p:nvPr/>
        </p:nvSpPr>
        <p:spPr>
          <a:xfrm>
            <a:off x="6715125" y="-614363"/>
            <a:ext cx="1627188" cy="528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312DCF7-B9A1-F7E0-3CD2-E192DBE77E18}"/>
              </a:ext>
            </a:extLst>
          </p:cNvPr>
          <p:cNvSpPr/>
          <p:nvPr/>
        </p:nvSpPr>
        <p:spPr>
          <a:xfrm>
            <a:off x="8620125" y="-558800"/>
            <a:ext cx="1628775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B1C21715-C264-4682-46BB-3A1DF9EFB6F7}"/>
              </a:ext>
            </a:extLst>
          </p:cNvPr>
          <p:cNvSpPr/>
          <p:nvPr/>
        </p:nvSpPr>
        <p:spPr>
          <a:xfrm>
            <a:off x="415925" y="4805363"/>
            <a:ext cx="11474450" cy="68421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Restriction on financial commitment round tripping cases with more than 2 layers of Subsidiary</a:t>
            </a:r>
            <a:endParaRPr lang="en-IN" dirty="0">
              <a:solidFill>
                <a:schemeClr val="bg1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1FBF0E2-074D-9178-E15A-7C26929DC77F}"/>
              </a:ext>
            </a:extLst>
          </p:cNvPr>
          <p:cNvSpPr/>
          <p:nvPr/>
        </p:nvSpPr>
        <p:spPr>
          <a:xfrm>
            <a:off x="415925" y="4002088"/>
            <a:ext cx="11483975" cy="6842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algn="just" defTabSz="11557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Resident with NPA/ designated as willful defaulter –require NOC from respective lenders/ authorities before making any FC/disinvestment</a:t>
            </a:r>
          </a:p>
        </p:txBody>
      </p:sp>
      <p:pic>
        <p:nvPicPr>
          <p:cNvPr id="10248" name="Graphic 3">
            <a:extLst>
              <a:ext uri="{FF2B5EF4-FFF2-40B4-BE49-F238E27FC236}">
                <a16:creationId xmlns:a16="http://schemas.microsoft.com/office/drawing/2014/main" id="{ECD5FB04-38C0-21DB-A5D3-5A818526A1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88" y="1209675"/>
            <a:ext cx="4397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Graphic 75" descr="Earth Globe - Asia with solid fill">
            <a:extLst>
              <a:ext uri="{FF2B5EF4-FFF2-40B4-BE49-F238E27FC236}">
                <a16:creationId xmlns:a16="http://schemas.microsoft.com/office/drawing/2014/main" id="{744BEAF0-EC0C-E1C6-4D15-ADF898F23F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4819650"/>
            <a:ext cx="658813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Graphic 17">
            <a:extLst>
              <a:ext uri="{FF2B5EF4-FFF2-40B4-BE49-F238E27FC236}">
                <a16:creationId xmlns:a16="http://schemas.microsoft.com/office/drawing/2014/main" id="{5A759C90-78BF-079F-9DB9-309C11CCE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212850"/>
            <a:ext cx="438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1" name="Graphic 20">
            <a:extLst>
              <a:ext uri="{FF2B5EF4-FFF2-40B4-BE49-F238E27FC236}">
                <a16:creationId xmlns:a16="http://schemas.microsoft.com/office/drawing/2014/main" id="{65DD6A9B-2764-7BC0-7636-E9A0B96AC4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211263"/>
            <a:ext cx="438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49A87D40-568B-9F24-58C8-B3FE26108C04}"/>
              </a:ext>
            </a:extLst>
          </p:cNvPr>
          <p:cNvSpPr/>
          <p:nvPr/>
        </p:nvSpPr>
        <p:spPr>
          <a:xfrm>
            <a:off x="419100" y="1636713"/>
            <a:ext cx="11441113" cy="68421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For FC exceeding USD 1 BN in a financial year, prior approval of RBI required.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EEF2DF63-51A5-F81A-74CC-718925072340}"/>
              </a:ext>
            </a:extLst>
          </p:cNvPr>
          <p:cNvSpPr/>
          <p:nvPr/>
        </p:nvSpPr>
        <p:spPr>
          <a:xfrm>
            <a:off x="428625" y="862013"/>
            <a:ext cx="11431588" cy="6826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algn="just" defTabSz="11557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Investor shall designate an AD bank and shall route all ODI transactions relating to a particular UIN through such AD. </a:t>
            </a: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0255" name="Graphic 76">
            <a:extLst>
              <a:ext uri="{FF2B5EF4-FFF2-40B4-BE49-F238E27FC236}">
                <a16:creationId xmlns:a16="http://schemas.microsoft.com/office/drawing/2014/main" id="{5FD4CEE6-4E66-4C88-79C5-DE227D62F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987425"/>
            <a:ext cx="438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aphic 38">
            <a:extLst>
              <a:ext uri="{FF2B5EF4-FFF2-40B4-BE49-F238E27FC236}">
                <a16:creationId xmlns:a16="http://schemas.microsoft.com/office/drawing/2014/main" id="{EF16CBCD-AA7F-827C-8C67-B7AED3DA1018}"/>
              </a:ext>
            </a:extLst>
          </p:cNvPr>
          <p:cNvGrpSpPr/>
          <p:nvPr/>
        </p:nvGrpSpPr>
        <p:grpSpPr>
          <a:xfrm>
            <a:off x="563203" y="2669886"/>
            <a:ext cx="390385" cy="412294"/>
            <a:chOff x="4294897" y="2331378"/>
            <a:chExt cx="555601" cy="488324"/>
          </a:xfrm>
          <a:solidFill>
            <a:schemeClr val="accent3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4B7CD47-2D34-76F0-1592-2D457B6BC8C0}"/>
                </a:ext>
              </a:extLst>
            </p:cNvPr>
            <p:cNvSpPr/>
            <p:nvPr/>
          </p:nvSpPr>
          <p:spPr>
            <a:xfrm>
              <a:off x="4294897" y="2424985"/>
              <a:ext cx="555601" cy="394716"/>
            </a:xfrm>
            <a:custGeom>
              <a:avLst/>
              <a:gdLst>
                <a:gd name="connsiteX0" fmla="*/ 201 w 555601"/>
                <a:gd name="connsiteY0" fmla="*/ 169259 h 394716"/>
                <a:gd name="connsiteX1" fmla="*/ 87756 w 555601"/>
                <a:gd name="connsiteY1" fmla="*/ 13627 h 394716"/>
                <a:gd name="connsiteX2" fmla="*/ 123501 w 555601"/>
                <a:gd name="connsiteY2" fmla="*/ 3386 h 394716"/>
                <a:gd name="connsiteX3" fmla="*/ 153824 w 555601"/>
                <a:gd name="connsiteY3" fmla="*/ 20053 h 394716"/>
                <a:gd name="connsiteX4" fmla="*/ 164869 w 555601"/>
                <a:gd name="connsiteY4" fmla="*/ 55196 h 394716"/>
                <a:gd name="connsiteX5" fmla="*/ 190573 w 555601"/>
                <a:gd name="connsiteY5" fmla="*/ 62626 h 394716"/>
                <a:gd name="connsiteX6" fmla="*/ 193384 w 555601"/>
                <a:gd name="connsiteY6" fmla="*/ 61421 h 394716"/>
                <a:gd name="connsiteX7" fmla="*/ 233748 w 555601"/>
                <a:gd name="connsiteY7" fmla="*/ 47766 h 394716"/>
                <a:gd name="connsiteX8" fmla="*/ 287767 w 555601"/>
                <a:gd name="connsiteY8" fmla="*/ 42946 h 394716"/>
                <a:gd name="connsiteX9" fmla="*/ 316484 w 555601"/>
                <a:gd name="connsiteY9" fmla="*/ 47163 h 394716"/>
                <a:gd name="connsiteX10" fmla="*/ 355843 w 555601"/>
                <a:gd name="connsiteY10" fmla="*/ 60819 h 394716"/>
                <a:gd name="connsiteX11" fmla="*/ 368896 w 555601"/>
                <a:gd name="connsiteY11" fmla="*/ 61622 h 394716"/>
                <a:gd name="connsiteX12" fmla="*/ 389580 w 555601"/>
                <a:gd name="connsiteY12" fmla="*/ 55999 h 394716"/>
                <a:gd name="connsiteX13" fmla="*/ 389580 w 555601"/>
                <a:gd name="connsiteY13" fmla="*/ 37323 h 394716"/>
                <a:gd name="connsiteX14" fmla="*/ 402232 w 555601"/>
                <a:gd name="connsiteY14" fmla="*/ 19853 h 394716"/>
                <a:gd name="connsiteX15" fmla="*/ 431550 w 555601"/>
                <a:gd name="connsiteY15" fmla="*/ 3587 h 394716"/>
                <a:gd name="connsiteX16" fmla="*/ 468500 w 555601"/>
                <a:gd name="connsiteY16" fmla="*/ 14029 h 394716"/>
                <a:gd name="connsiteX17" fmla="*/ 484766 w 555601"/>
                <a:gd name="connsiteY17" fmla="*/ 42745 h 394716"/>
                <a:gd name="connsiteX18" fmla="*/ 481152 w 555601"/>
                <a:gd name="connsiteY18" fmla="*/ 58610 h 394716"/>
                <a:gd name="connsiteX19" fmla="*/ 465689 w 555601"/>
                <a:gd name="connsiteY19" fmla="*/ 53188 h 394716"/>
                <a:gd name="connsiteX20" fmla="*/ 450427 w 555601"/>
                <a:gd name="connsiteY20" fmla="*/ 26279 h 394716"/>
                <a:gd name="connsiteX21" fmla="*/ 440186 w 555601"/>
                <a:gd name="connsiteY21" fmla="*/ 23467 h 394716"/>
                <a:gd name="connsiteX22" fmla="*/ 416489 w 555601"/>
                <a:gd name="connsiteY22" fmla="*/ 36520 h 394716"/>
                <a:gd name="connsiteX23" fmla="*/ 413276 w 555601"/>
                <a:gd name="connsiteY23" fmla="*/ 49172 h 394716"/>
                <a:gd name="connsiteX24" fmla="*/ 484365 w 555601"/>
                <a:gd name="connsiteY24" fmla="*/ 175082 h 394716"/>
                <a:gd name="connsiteX25" fmla="*/ 493803 w 555601"/>
                <a:gd name="connsiteY25" fmla="*/ 191549 h 394716"/>
                <a:gd name="connsiteX26" fmla="*/ 503844 w 555601"/>
                <a:gd name="connsiteY26" fmla="*/ 194561 h 394716"/>
                <a:gd name="connsiteX27" fmla="*/ 529548 w 555601"/>
                <a:gd name="connsiteY27" fmla="*/ 180504 h 394716"/>
                <a:gd name="connsiteX28" fmla="*/ 532359 w 555601"/>
                <a:gd name="connsiteY28" fmla="*/ 170865 h 394716"/>
                <a:gd name="connsiteX29" fmla="*/ 515491 w 555601"/>
                <a:gd name="connsiteY29" fmla="*/ 141145 h 394716"/>
                <a:gd name="connsiteX30" fmla="*/ 518704 w 555601"/>
                <a:gd name="connsiteY30" fmla="*/ 124276 h 394716"/>
                <a:gd name="connsiteX31" fmla="*/ 534368 w 555601"/>
                <a:gd name="connsiteY31" fmla="*/ 130301 h 394716"/>
                <a:gd name="connsiteX32" fmla="*/ 551638 w 555601"/>
                <a:gd name="connsiteY32" fmla="*/ 161025 h 394716"/>
                <a:gd name="connsiteX33" fmla="*/ 540593 w 555601"/>
                <a:gd name="connsiteY33" fmla="*/ 199582 h 394716"/>
                <a:gd name="connsiteX34" fmla="*/ 515491 w 555601"/>
                <a:gd name="connsiteY34" fmla="*/ 213438 h 394716"/>
                <a:gd name="connsiteX35" fmla="*/ 474525 w 555601"/>
                <a:gd name="connsiteY35" fmla="*/ 202393 h 394716"/>
                <a:gd name="connsiteX36" fmla="*/ 472115 w 555601"/>
                <a:gd name="connsiteY36" fmla="*/ 198578 h 394716"/>
                <a:gd name="connsiteX37" fmla="*/ 455046 w 555601"/>
                <a:gd name="connsiteY37" fmla="*/ 212032 h 394716"/>
                <a:gd name="connsiteX38" fmla="*/ 454644 w 555601"/>
                <a:gd name="connsiteY38" fmla="*/ 217053 h 394716"/>
                <a:gd name="connsiteX39" fmla="*/ 430747 w 555601"/>
                <a:gd name="connsiteY39" fmla="*/ 274486 h 394716"/>
                <a:gd name="connsiteX40" fmla="*/ 429944 w 555601"/>
                <a:gd name="connsiteY40" fmla="*/ 274887 h 394716"/>
                <a:gd name="connsiteX41" fmla="*/ 397613 w 555601"/>
                <a:gd name="connsiteY41" fmla="*/ 314849 h 394716"/>
                <a:gd name="connsiteX42" fmla="*/ 349016 w 555601"/>
                <a:gd name="connsiteY42" fmla="*/ 353607 h 394716"/>
                <a:gd name="connsiteX43" fmla="*/ 317287 w 555601"/>
                <a:gd name="connsiteY43" fmla="*/ 381921 h 394716"/>
                <a:gd name="connsiteX44" fmla="*/ 277927 w 555601"/>
                <a:gd name="connsiteY44" fmla="*/ 364250 h 394716"/>
                <a:gd name="connsiteX45" fmla="*/ 248207 w 555601"/>
                <a:gd name="connsiteY45" fmla="*/ 387745 h 394716"/>
                <a:gd name="connsiteX46" fmla="*/ 191778 w 555601"/>
                <a:gd name="connsiteY46" fmla="*/ 368467 h 394716"/>
                <a:gd name="connsiteX47" fmla="*/ 189569 w 555601"/>
                <a:gd name="connsiteY47" fmla="*/ 354811 h 394716"/>
                <a:gd name="connsiteX48" fmla="*/ 158242 w 555601"/>
                <a:gd name="connsiteY48" fmla="*/ 314849 h 394716"/>
                <a:gd name="connsiteX49" fmla="*/ 125911 w 555601"/>
                <a:gd name="connsiteY49" fmla="*/ 274686 h 394716"/>
                <a:gd name="connsiteX50" fmla="*/ 122095 w 555601"/>
                <a:gd name="connsiteY50" fmla="*/ 273482 h 394716"/>
                <a:gd name="connsiteX51" fmla="*/ 100608 w 555601"/>
                <a:gd name="connsiteY51" fmla="*/ 217655 h 394716"/>
                <a:gd name="connsiteX52" fmla="*/ 99805 w 555601"/>
                <a:gd name="connsiteY52" fmla="*/ 210827 h 394716"/>
                <a:gd name="connsiteX53" fmla="*/ 83539 w 555601"/>
                <a:gd name="connsiteY53" fmla="*/ 198377 h 394716"/>
                <a:gd name="connsiteX54" fmla="*/ 79322 w 555601"/>
                <a:gd name="connsiteY54" fmla="*/ 205004 h 394716"/>
                <a:gd name="connsiteX55" fmla="*/ 43778 w 555601"/>
                <a:gd name="connsiteY55" fmla="*/ 215044 h 394716"/>
                <a:gd name="connsiteX56" fmla="*/ 12852 w 555601"/>
                <a:gd name="connsiteY56" fmla="*/ 197975 h 394716"/>
                <a:gd name="connsiteX57" fmla="*/ 0 w 555601"/>
                <a:gd name="connsiteY57" fmla="*/ 180705 h 394716"/>
                <a:gd name="connsiteX58" fmla="*/ 0 w 555601"/>
                <a:gd name="connsiteY58" fmla="*/ 168857 h 394716"/>
                <a:gd name="connsiteX59" fmla="*/ 0 w 555601"/>
                <a:gd name="connsiteY59" fmla="*/ 168857 h 394716"/>
                <a:gd name="connsiteX60" fmla="*/ 251420 w 555601"/>
                <a:gd name="connsiteY60" fmla="*/ 252998 h 394716"/>
                <a:gd name="connsiteX61" fmla="*/ 270899 w 555601"/>
                <a:gd name="connsiteY61" fmla="*/ 276895 h 394716"/>
                <a:gd name="connsiteX62" fmla="*/ 265678 w 555601"/>
                <a:gd name="connsiteY62" fmla="*/ 307419 h 394716"/>
                <a:gd name="connsiteX63" fmla="*/ 286362 w 555601"/>
                <a:gd name="connsiteY63" fmla="*/ 341156 h 394716"/>
                <a:gd name="connsiteX64" fmla="*/ 287767 w 555601"/>
                <a:gd name="connsiteY64" fmla="*/ 344369 h 394716"/>
                <a:gd name="connsiteX65" fmla="*/ 306242 w 555601"/>
                <a:gd name="connsiteY65" fmla="*/ 358627 h 394716"/>
                <a:gd name="connsiteX66" fmla="*/ 326926 w 555601"/>
                <a:gd name="connsiteY66" fmla="*/ 350795 h 394716"/>
                <a:gd name="connsiteX67" fmla="*/ 321906 w 555601"/>
                <a:gd name="connsiteY67" fmla="*/ 334328 h 394716"/>
                <a:gd name="connsiteX68" fmla="*/ 306644 w 555601"/>
                <a:gd name="connsiteY68" fmla="*/ 322079 h 394716"/>
                <a:gd name="connsiteX69" fmla="*/ 303632 w 555601"/>
                <a:gd name="connsiteY69" fmla="*/ 308423 h 394716"/>
                <a:gd name="connsiteX70" fmla="*/ 316082 w 555601"/>
                <a:gd name="connsiteY70" fmla="*/ 303001 h 394716"/>
                <a:gd name="connsiteX71" fmla="*/ 322107 w 555601"/>
                <a:gd name="connsiteY71" fmla="*/ 306415 h 394716"/>
                <a:gd name="connsiteX72" fmla="*/ 351425 w 555601"/>
                <a:gd name="connsiteY72" fmla="*/ 329710 h 394716"/>
                <a:gd name="connsiteX73" fmla="*/ 375122 w 555601"/>
                <a:gd name="connsiteY73" fmla="*/ 321878 h 394716"/>
                <a:gd name="connsiteX74" fmla="*/ 369298 w 555601"/>
                <a:gd name="connsiteY74" fmla="*/ 306616 h 394716"/>
                <a:gd name="connsiteX75" fmla="*/ 339577 w 555601"/>
                <a:gd name="connsiteY75" fmla="*/ 282920 h 394716"/>
                <a:gd name="connsiteX76" fmla="*/ 334557 w 555601"/>
                <a:gd name="connsiteY76" fmla="*/ 271273 h 394716"/>
                <a:gd name="connsiteX77" fmla="*/ 352630 w 555601"/>
                <a:gd name="connsiteY77" fmla="*/ 265449 h 394716"/>
                <a:gd name="connsiteX78" fmla="*/ 382753 w 555601"/>
                <a:gd name="connsiteY78" fmla="*/ 289346 h 394716"/>
                <a:gd name="connsiteX79" fmla="*/ 396810 w 555601"/>
                <a:gd name="connsiteY79" fmla="*/ 292559 h 394716"/>
                <a:gd name="connsiteX80" fmla="*/ 406850 w 555601"/>
                <a:gd name="connsiteY80" fmla="*/ 282116 h 394716"/>
                <a:gd name="connsiteX81" fmla="*/ 401428 w 555601"/>
                <a:gd name="connsiteY81" fmla="*/ 266654 h 394716"/>
                <a:gd name="connsiteX82" fmla="*/ 373113 w 555601"/>
                <a:gd name="connsiteY82" fmla="*/ 243962 h 394716"/>
                <a:gd name="connsiteX83" fmla="*/ 369900 w 555601"/>
                <a:gd name="connsiteY83" fmla="*/ 230909 h 394716"/>
                <a:gd name="connsiteX84" fmla="*/ 381949 w 555601"/>
                <a:gd name="connsiteY84" fmla="*/ 224884 h 394716"/>
                <a:gd name="connsiteX85" fmla="*/ 387974 w 555601"/>
                <a:gd name="connsiteY85" fmla="*/ 228097 h 394716"/>
                <a:gd name="connsiteX86" fmla="*/ 414682 w 555601"/>
                <a:gd name="connsiteY86" fmla="*/ 249384 h 394716"/>
                <a:gd name="connsiteX87" fmla="*/ 438981 w 555601"/>
                <a:gd name="connsiteY87" fmla="*/ 241552 h 394716"/>
                <a:gd name="connsiteX88" fmla="*/ 431550 w 555601"/>
                <a:gd name="connsiteY88" fmla="*/ 225286 h 394716"/>
                <a:gd name="connsiteX89" fmla="*/ 373716 w 555601"/>
                <a:gd name="connsiteY89" fmla="*/ 179500 h 394716"/>
                <a:gd name="connsiteX90" fmla="*/ 318492 w 555601"/>
                <a:gd name="connsiteY90" fmla="*/ 139136 h 394716"/>
                <a:gd name="connsiteX91" fmla="*/ 268891 w 555601"/>
                <a:gd name="connsiteY91" fmla="*/ 126887 h 394716"/>
                <a:gd name="connsiteX92" fmla="*/ 250617 w 555601"/>
                <a:gd name="connsiteY92" fmla="*/ 129497 h 394716"/>
                <a:gd name="connsiteX93" fmla="*/ 184950 w 555601"/>
                <a:gd name="connsiteY93" fmla="*/ 86523 h 394716"/>
                <a:gd name="connsiteX94" fmla="*/ 181938 w 555601"/>
                <a:gd name="connsiteY94" fmla="*/ 83310 h 394716"/>
                <a:gd name="connsiteX95" fmla="*/ 152820 w 555601"/>
                <a:gd name="connsiteY95" fmla="*/ 74675 h 394716"/>
                <a:gd name="connsiteX96" fmla="*/ 93780 w 555601"/>
                <a:gd name="connsiteY96" fmla="*/ 179099 h 394716"/>
                <a:gd name="connsiteX97" fmla="*/ 120087 w 555601"/>
                <a:gd name="connsiteY97" fmla="*/ 199582 h 394716"/>
                <a:gd name="connsiteX98" fmla="*/ 148201 w 555601"/>
                <a:gd name="connsiteY98" fmla="*/ 177291 h 394716"/>
                <a:gd name="connsiteX99" fmla="*/ 205835 w 555601"/>
                <a:gd name="connsiteY99" fmla="*/ 194361 h 394716"/>
                <a:gd name="connsiteX100" fmla="*/ 207040 w 555601"/>
                <a:gd name="connsiteY100" fmla="*/ 197373 h 394716"/>
                <a:gd name="connsiteX101" fmla="*/ 250215 w 555601"/>
                <a:gd name="connsiteY101" fmla="*/ 210024 h 394716"/>
                <a:gd name="connsiteX102" fmla="*/ 251018 w 555601"/>
                <a:gd name="connsiteY102" fmla="*/ 252798 h 394716"/>
                <a:gd name="connsiteX103" fmla="*/ 251018 w 555601"/>
                <a:gd name="connsiteY103" fmla="*/ 252798 h 394716"/>
                <a:gd name="connsiteX104" fmla="*/ 461472 w 555601"/>
                <a:gd name="connsiteY104" fmla="*/ 179299 h 394716"/>
                <a:gd name="connsiteX105" fmla="*/ 402633 w 555601"/>
                <a:gd name="connsiteY105" fmla="*/ 75077 h 394716"/>
                <a:gd name="connsiteX106" fmla="*/ 374921 w 555601"/>
                <a:gd name="connsiteY106" fmla="*/ 82908 h 394716"/>
                <a:gd name="connsiteX107" fmla="*/ 348413 w 555601"/>
                <a:gd name="connsiteY107" fmla="*/ 81703 h 394716"/>
                <a:gd name="connsiteX108" fmla="*/ 324516 w 555601"/>
                <a:gd name="connsiteY108" fmla="*/ 73068 h 394716"/>
                <a:gd name="connsiteX109" fmla="*/ 286763 w 555601"/>
                <a:gd name="connsiteY109" fmla="*/ 64835 h 394716"/>
                <a:gd name="connsiteX110" fmla="*/ 234953 w 555601"/>
                <a:gd name="connsiteY110" fmla="*/ 69655 h 394716"/>
                <a:gd name="connsiteX111" fmla="*/ 213466 w 555601"/>
                <a:gd name="connsiteY111" fmla="*/ 74474 h 394716"/>
                <a:gd name="connsiteX112" fmla="*/ 208044 w 555601"/>
                <a:gd name="connsiteY112" fmla="*/ 86322 h 394716"/>
                <a:gd name="connsiteX113" fmla="*/ 228527 w 555601"/>
                <a:gd name="connsiteY113" fmla="*/ 105801 h 394716"/>
                <a:gd name="connsiteX114" fmla="*/ 255235 w 555601"/>
                <a:gd name="connsiteY114" fmla="*/ 106404 h 394716"/>
                <a:gd name="connsiteX115" fmla="*/ 335160 w 555601"/>
                <a:gd name="connsiteY115" fmla="*/ 123272 h 394716"/>
                <a:gd name="connsiteX116" fmla="*/ 396408 w 555601"/>
                <a:gd name="connsiteY116" fmla="*/ 168857 h 394716"/>
                <a:gd name="connsiteX117" fmla="*/ 435165 w 555601"/>
                <a:gd name="connsiteY117" fmla="*/ 199381 h 394716"/>
                <a:gd name="connsiteX118" fmla="*/ 461472 w 555601"/>
                <a:gd name="connsiteY118" fmla="*/ 178898 h 394716"/>
                <a:gd name="connsiteX119" fmla="*/ 461472 w 555601"/>
                <a:gd name="connsiteY119" fmla="*/ 178898 h 394716"/>
                <a:gd name="connsiteX120" fmla="*/ 56630 w 555601"/>
                <a:gd name="connsiteY120" fmla="*/ 197172 h 394716"/>
                <a:gd name="connsiteX121" fmla="*/ 61650 w 555601"/>
                <a:gd name="connsiteY121" fmla="*/ 192553 h 394716"/>
                <a:gd name="connsiteX122" fmla="*/ 71088 w 555601"/>
                <a:gd name="connsiteY122" fmla="*/ 176086 h 394716"/>
                <a:gd name="connsiteX123" fmla="*/ 142980 w 555601"/>
                <a:gd name="connsiteY123" fmla="*/ 48770 h 394716"/>
                <a:gd name="connsiteX124" fmla="*/ 139767 w 555601"/>
                <a:gd name="connsiteY124" fmla="*/ 37123 h 394716"/>
                <a:gd name="connsiteX125" fmla="*/ 115669 w 555601"/>
                <a:gd name="connsiteY125" fmla="*/ 23668 h 394716"/>
                <a:gd name="connsiteX126" fmla="*/ 105428 w 555601"/>
                <a:gd name="connsiteY126" fmla="*/ 26479 h 394716"/>
                <a:gd name="connsiteX127" fmla="*/ 23495 w 555601"/>
                <a:gd name="connsiteY127" fmla="*/ 171267 h 394716"/>
                <a:gd name="connsiteX128" fmla="*/ 26307 w 555601"/>
                <a:gd name="connsiteY128" fmla="*/ 180906 h 394716"/>
                <a:gd name="connsiteX129" fmla="*/ 51810 w 555601"/>
                <a:gd name="connsiteY129" fmla="*/ 194963 h 394716"/>
                <a:gd name="connsiteX130" fmla="*/ 56630 w 555601"/>
                <a:gd name="connsiteY130" fmla="*/ 196971 h 394716"/>
                <a:gd name="connsiteX131" fmla="*/ 56630 w 555601"/>
                <a:gd name="connsiteY131" fmla="*/ 196971 h 394716"/>
                <a:gd name="connsiteX132" fmla="*/ 237162 w 555601"/>
                <a:gd name="connsiteY132" fmla="*/ 232515 h 394716"/>
                <a:gd name="connsiteX133" fmla="*/ 227724 w 555601"/>
                <a:gd name="connsiteY133" fmla="*/ 218659 h 394716"/>
                <a:gd name="connsiteX134" fmla="*/ 211458 w 555601"/>
                <a:gd name="connsiteY134" fmla="*/ 220868 h 394716"/>
                <a:gd name="connsiteX135" fmla="*/ 154226 w 555601"/>
                <a:gd name="connsiteY135" fmla="*/ 266453 h 394716"/>
                <a:gd name="connsiteX136" fmla="*/ 151414 w 555601"/>
                <a:gd name="connsiteY136" fmla="*/ 287538 h 394716"/>
                <a:gd name="connsiteX137" fmla="*/ 172701 w 555601"/>
                <a:gd name="connsiteY137" fmla="*/ 289145 h 394716"/>
                <a:gd name="connsiteX138" fmla="*/ 229732 w 555601"/>
                <a:gd name="connsiteY138" fmla="*/ 243359 h 394716"/>
                <a:gd name="connsiteX139" fmla="*/ 237162 w 555601"/>
                <a:gd name="connsiteY139" fmla="*/ 232114 h 394716"/>
                <a:gd name="connsiteX140" fmla="*/ 237162 w 555601"/>
                <a:gd name="connsiteY140" fmla="*/ 232114 h 394716"/>
                <a:gd name="connsiteX141" fmla="*/ 251219 w 555601"/>
                <a:gd name="connsiteY141" fmla="*/ 286936 h 394716"/>
                <a:gd name="connsiteX142" fmla="*/ 241982 w 555601"/>
                <a:gd name="connsiteY142" fmla="*/ 273080 h 394716"/>
                <a:gd name="connsiteX143" fmla="*/ 225716 w 555601"/>
                <a:gd name="connsiteY143" fmla="*/ 275289 h 394716"/>
                <a:gd name="connsiteX144" fmla="*/ 186356 w 555601"/>
                <a:gd name="connsiteY144" fmla="*/ 306817 h 394716"/>
                <a:gd name="connsiteX145" fmla="*/ 183344 w 555601"/>
                <a:gd name="connsiteY145" fmla="*/ 327902 h 394716"/>
                <a:gd name="connsiteX146" fmla="*/ 204429 w 555601"/>
                <a:gd name="connsiteY146" fmla="*/ 329910 h 394716"/>
                <a:gd name="connsiteX147" fmla="*/ 243990 w 555601"/>
                <a:gd name="connsiteY147" fmla="*/ 297981 h 394716"/>
                <a:gd name="connsiteX148" fmla="*/ 251018 w 555601"/>
                <a:gd name="connsiteY148" fmla="*/ 287137 h 394716"/>
                <a:gd name="connsiteX149" fmla="*/ 251018 w 555601"/>
                <a:gd name="connsiteY149" fmla="*/ 287137 h 394716"/>
                <a:gd name="connsiteX150" fmla="*/ 187159 w 555601"/>
                <a:gd name="connsiteY150" fmla="*/ 207213 h 394716"/>
                <a:gd name="connsiteX151" fmla="*/ 178123 w 555601"/>
                <a:gd name="connsiteY151" fmla="*/ 193356 h 394716"/>
                <a:gd name="connsiteX152" fmla="*/ 162459 w 555601"/>
                <a:gd name="connsiteY152" fmla="*/ 194762 h 394716"/>
                <a:gd name="connsiteX153" fmla="*/ 121894 w 555601"/>
                <a:gd name="connsiteY153" fmla="*/ 227294 h 394716"/>
                <a:gd name="connsiteX154" fmla="*/ 119485 w 555601"/>
                <a:gd name="connsiteY154" fmla="*/ 247978 h 394716"/>
                <a:gd name="connsiteX155" fmla="*/ 139767 w 555601"/>
                <a:gd name="connsiteY155" fmla="*/ 250187 h 394716"/>
                <a:gd name="connsiteX156" fmla="*/ 180331 w 555601"/>
                <a:gd name="connsiteY156" fmla="*/ 217655 h 394716"/>
                <a:gd name="connsiteX157" fmla="*/ 187159 w 555601"/>
                <a:gd name="connsiteY157" fmla="*/ 207213 h 394716"/>
                <a:gd name="connsiteX158" fmla="*/ 187159 w 555601"/>
                <a:gd name="connsiteY158" fmla="*/ 207213 h 394716"/>
                <a:gd name="connsiteX159" fmla="*/ 211257 w 555601"/>
                <a:gd name="connsiteY159" fmla="*/ 358024 h 394716"/>
                <a:gd name="connsiteX160" fmla="*/ 219892 w 555601"/>
                <a:gd name="connsiteY160" fmla="*/ 371680 h 394716"/>
                <a:gd name="connsiteX161" fmla="*/ 235756 w 555601"/>
                <a:gd name="connsiteY161" fmla="*/ 370475 h 394716"/>
                <a:gd name="connsiteX162" fmla="*/ 258649 w 555601"/>
                <a:gd name="connsiteY162" fmla="*/ 352201 h 394716"/>
                <a:gd name="connsiteX163" fmla="*/ 261059 w 555601"/>
                <a:gd name="connsiteY163" fmla="*/ 331316 h 394716"/>
                <a:gd name="connsiteX164" fmla="*/ 240174 w 555601"/>
                <a:gd name="connsiteY164" fmla="*/ 329308 h 394716"/>
                <a:gd name="connsiteX165" fmla="*/ 217884 w 555601"/>
                <a:gd name="connsiteY165" fmla="*/ 347381 h 394716"/>
                <a:gd name="connsiteX166" fmla="*/ 211257 w 555601"/>
                <a:gd name="connsiteY166" fmla="*/ 357824 h 394716"/>
                <a:gd name="connsiteX167" fmla="*/ 211257 w 555601"/>
                <a:gd name="connsiteY167" fmla="*/ 357824 h 39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55601" h="394716">
                  <a:moveTo>
                    <a:pt x="201" y="169259"/>
                  </a:moveTo>
                  <a:cubicBezTo>
                    <a:pt x="29319" y="117248"/>
                    <a:pt x="58437" y="65437"/>
                    <a:pt x="87756" y="13627"/>
                  </a:cubicBezTo>
                  <a:cubicBezTo>
                    <a:pt x="94985" y="775"/>
                    <a:pt x="110247" y="-3442"/>
                    <a:pt x="123501" y="3386"/>
                  </a:cubicBezTo>
                  <a:cubicBezTo>
                    <a:pt x="133743" y="8607"/>
                    <a:pt x="143984" y="14230"/>
                    <a:pt x="153824" y="20053"/>
                  </a:cubicBezTo>
                  <a:cubicBezTo>
                    <a:pt x="165873" y="27283"/>
                    <a:pt x="169488" y="38930"/>
                    <a:pt x="164869" y="55196"/>
                  </a:cubicBezTo>
                  <a:cubicBezTo>
                    <a:pt x="173504" y="57807"/>
                    <a:pt x="181938" y="60216"/>
                    <a:pt x="190573" y="62626"/>
                  </a:cubicBezTo>
                  <a:cubicBezTo>
                    <a:pt x="191376" y="62827"/>
                    <a:pt x="192581" y="62024"/>
                    <a:pt x="193384" y="61421"/>
                  </a:cubicBezTo>
                  <a:cubicBezTo>
                    <a:pt x="205032" y="51380"/>
                    <a:pt x="219290" y="49172"/>
                    <a:pt x="233748" y="47766"/>
                  </a:cubicBezTo>
                  <a:cubicBezTo>
                    <a:pt x="251621" y="45958"/>
                    <a:pt x="269694" y="44754"/>
                    <a:pt x="287767" y="42946"/>
                  </a:cubicBezTo>
                  <a:cubicBezTo>
                    <a:pt x="297808" y="41942"/>
                    <a:pt x="307246" y="43950"/>
                    <a:pt x="316484" y="47163"/>
                  </a:cubicBezTo>
                  <a:cubicBezTo>
                    <a:pt x="329537" y="51581"/>
                    <a:pt x="342590" y="56602"/>
                    <a:pt x="355843" y="60819"/>
                  </a:cubicBezTo>
                  <a:cubicBezTo>
                    <a:pt x="359860" y="62024"/>
                    <a:pt x="364679" y="62425"/>
                    <a:pt x="368896" y="61622"/>
                  </a:cubicBezTo>
                  <a:cubicBezTo>
                    <a:pt x="376326" y="60216"/>
                    <a:pt x="383556" y="57606"/>
                    <a:pt x="389580" y="55999"/>
                  </a:cubicBezTo>
                  <a:cubicBezTo>
                    <a:pt x="389580" y="49372"/>
                    <a:pt x="388978" y="43348"/>
                    <a:pt x="389580" y="37323"/>
                  </a:cubicBezTo>
                  <a:cubicBezTo>
                    <a:pt x="390584" y="29492"/>
                    <a:pt x="395404" y="23869"/>
                    <a:pt x="402232" y="19853"/>
                  </a:cubicBezTo>
                  <a:cubicBezTo>
                    <a:pt x="411871" y="14230"/>
                    <a:pt x="421711" y="8808"/>
                    <a:pt x="431550" y="3587"/>
                  </a:cubicBezTo>
                  <a:cubicBezTo>
                    <a:pt x="445407" y="-3844"/>
                    <a:pt x="460669" y="574"/>
                    <a:pt x="468500" y="14029"/>
                  </a:cubicBezTo>
                  <a:cubicBezTo>
                    <a:pt x="474123" y="23467"/>
                    <a:pt x="479545" y="33106"/>
                    <a:pt x="484766" y="42745"/>
                  </a:cubicBezTo>
                  <a:cubicBezTo>
                    <a:pt x="488381" y="49172"/>
                    <a:pt x="486775" y="55598"/>
                    <a:pt x="481152" y="58610"/>
                  </a:cubicBezTo>
                  <a:cubicBezTo>
                    <a:pt x="475328" y="61823"/>
                    <a:pt x="469504" y="59815"/>
                    <a:pt x="465689" y="53188"/>
                  </a:cubicBezTo>
                  <a:cubicBezTo>
                    <a:pt x="460468" y="44352"/>
                    <a:pt x="455648" y="35315"/>
                    <a:pt x="450427" y="26279"/>
                  </a:cubicBezTo>
                  <a:cubicBezTo>
                    <a:pt x="447616" y="21258"/>
                    <a:pt x="445407" y="20656"/>
                    <a:pt x="440186" y="23467"/>
                  </a:cubicBezTo>
                  <a:cubicBezTo>
                    <a:pt x="432354" y="27684"/>
                    <a:pt x="424321" y="32102"/>
                    <a:pt x="416489" y="36520"/>
                  </a:cubicBezTo>
                  <a:cubicBezTo>
                    <a:pt x="409260" y="40536"/>
                    <a:pt x="408858" y="41541"/>
                    <a:pt x="413276" y="49172"/>
                  </a:cubicBezTo>
                  <a:cubicBezTo>
                    <a:pt x="436973" y="91142"/>
                    <a:pt x="460669" y="133112"/>
                    <a:pt x="484365" y="175082"/>
                  </a:cubicBezTo>
                  <a:cubicBezTo>
                    <a:pt x="487377" y="180504"/>
                    <a:pt x="490590" y="186127"/>
                    <a:pt x="493803" y="191549"/>
                  </a:cubicBezTo>
                  <a:cubicBezTo>
                    <a:pt x="496815" y="196569"/>
                    <a:pt x="498823" y="197373"/>
                    <a:pt x="503844" y="194561"/>
                  </a:cubicBezTo>
                  <a:cubicBezTo>
                    <a:pt x="512479" y="189943"/>
                    <a:pt x="520913" y="185123"/>
                    <a:pt x="529548" y="180504"/>
                  </a:cubicBezTo>
                  <a:cubicBezTo>
                    <a:pt x="533966" y="178095"/>
                    <a:pt x="534970" y="175283"/>
                    <a:pt x="532359" y="170865"/>
                  </a:cubicBezTo>
                  <a:cubicBezTo>
                    <a:pt x="526536" y="161025"/>
                    <a:pt x="521114" y="151185"/>
                    <a:pt x="515491" y="141145"/>
                  </a:cubicBezTo>
                  <a:cubicBezTo>
                    <a:pt x="511475" y="133915"/>
                    <a:pt x="512680" y="127489"/>
                    <a:pt x="518704" y="124276"/>
                  </a:cubicBezTo>
                  <a:cubicBezTo>
                    <a:pt x="524528" y="121063"/>
                    <a:pt x="530552" y="123272"/>
                    <a:pt x="534368" y="130301"/>
                  </a:cubicBezTo>
                  <a:cubicBezTo>
                    <a:pt x="540191" y="140542"/>
                    <a:pt x="546015" y="150583"/>
                    <a:pt x="551638" y="161025"/>
                  </a:cubicBezTo>
                  <a:cubicBezTo>
                    <a:pt x="559670" y="175685"/>
                    <a:pt x="555252" y="191147"/>
                    <a:pt x="540593" y="199582"/>
                  </a:cubicBezTo>
                  <a:cubicBezTo>
                    <a:pt x="532359" y="204401"/>
                    <a:pt x="523925" y="208819"/>
                    <a:pt x="515491" y="213438"/>
                  </a:cubicBezTo>
                  <a:cubicBezTo>
                    <a:pt x="498623" y="222675"/>
                    <a:pt x="484164" y="218659"/>
                    <a:pt x="474525" y="202393"/>
                  </a:cubicBezTo>
                  <a:cubicBezTo>
                    <a:pt x="473922" y="201389"/>
                    <a:pt x="473320" y="200586"/>
                    <a:pt x="472115" y="198578"/>
                  </a:cubicBezTo>
                  <a:cubicBezTo>
                    <a:pt x="466291" y="203196"/>
                    <a:pt x="460468" y="207413"/>
                    <a:pt x="455046" y="212032"/>
                  </a:cubicBezTo>
                  <a:cubicBezTo>
                    <a:pt x="454042" y="212835"/>
                    <a:pt x="453841" y="215848"/>
                    <a:pt x="454644" y="217053"/>
                  </a:cubicBezTo>
                  <a:cubicBezTo>
                    <a:pt x="469705" y="238339"/>
                    <a:pt x="458460" y="269666"/>
                    <a:pt x="430747" y="274486"/>
                  </a:cubicBezTo>
                  <a:cubicBezTo>
                    <a:pt x="430346" y="274486"/>
                    <a:pt x="430145" y="274887"/>
                    <a:pt x="429944" y="274887"/>
                  </a:cubicBezTo>
                  <a:cubicBezTo>
                    <a:pt x="427534" y="299186"/>
                    <a:pt x="420104" y="308222"/>
                    <a:pt x="397613" y="314849"/>
                  </a:cubicBezTo>
                  <a:cubicBezTo>
                    <a:pt x="395002" y="345172"/>
                    <a:pt x="382552" y="355213"/>
                    <a:pt x="349016" y="353607"/>
                  </a:cubicBezTo>
                  <a:cubicBezTo>
                    <a:pt x="344196" y="369471"/>
                    <a:pt x="334155" y="379512"/>
                    <a:pt x="317287" y="381921"/>
                  </a:cubicBezTo>
                  <a:cubicBezTo>
                    <a:pt x="300419" y="384331"/>
                    <a:pt x="289173" y="373688"/>
                    <a:pt x="277927" y="364250"/>
                  </a:cubicBezTo>
                  <a:cubicBezTo>
                    <a:pt x="267887" y="372282"/>
                    <a:pt x="258248" y="380516"/>
                    <a:pt x="248207" y="387745"/>
                  </a:cubicBezTo>
                  <a:cubicBezTo>
                    <a:pt x="227724" y="402605"/>
                    <a:pt x="198806" y="392565"/>
                    <a:pt x="191778" y="368467"/>
                  </a:cubicBezTo>
                  <a:cubicBezTo>
                    <a:pt x="190573" y="364250"/>
                    <a:pt x="190372" y="359631"/>
                    <a:pt x="189569" y="354811"/>
                  </a:cubicBezTo>
                  <a:cubicBezTo>
                    <a:pt x="169287" y="349791"/>
                    <a:pt x="158041" y="336939"/>
                    <a:pt x="158242" y="314849"/>
                  </a:cubicBezTo>
                  <a:cubicBezTo>
                    <a:pt x="137156" y="310231"/>
                    <a:pt x="126312" y="296776"/>
                    <a:pt x="125911" y="274686"/>
                  </a:cubicBezTo>
                  <a:cubicBezTo>
                    <a:pt x="124706" y="274285"/>
                    <a:pt x="123501" y="273883"/>
                    <a:pt x="122095" y="273482"/>
                  </a:cubicBezTo>
                  <a:cubicBezTo>
                    <a:pt x="96793" y="266453"/>
                    <a:pt x="86350" y="239544"/>
                    <a:pt x="100608" y="217655"/>
                  </a:cubicBezTo>
                  <a:cubicBezTo>
                    <a:pt x="102616" y="214643"/>
                    <a:pt x="102215" y="212635"/>
                    <a:pt x="99805" y="210827"/>
                  </a:cubicBezTo>
                  <a:cubicBezTo>
                    <a:pt x="94584" y="206811"/>
                    <a:pt x="89362" y="202795"/>
                    <a:pt x="83539" y="198377"/>
                  </a:cubicBezTo>
                  <a:cubicBezTo>
                    <a:pt x="81732" y="201188"/>
                    <a:pt x="80527" y="203196"/>
                    <a:pt x="79322" y="205004"/>
                  </a:cubicBezTo>
                  <a:cubicBezTo>
                    <a:pt x="71490" y="217253"/>
                    <a:pt x="56831" y="221671"/>
                    <a:pt x="43778" y="215044"/>
                  </a:cubicBezTo>
                  <a:cubicBezTo>
                    <a:pt x="33335" y="209622"/>
                    <a:pt x="23294" y="203799"/>
                    <a:pt x="12852" y="197975"/>
                  </a:cubicBezTo>
                  <a:cubicBezTo>
                    <a:pt x="6024" y="194160"/>
                    <a:pt x="2611" y="187533"/>
                    <a:pt x="0" y="180705"/>
                  </a:cubicBezTo>
                  <a:lnTo>
                    <a:pt x="0" y="168857"/>
                  </a:lnTo>
                  <a:lnTo>
                    <a:pt x="0" y="168857"/>
                  </a:lnTo>
                  <a:close/>
                  <a:moveTo>
                    <a:pt x="251420" y="252998"/>
                  </a:moveTo>
                  <a:cubicBezTo>
                    <a:pt x="261260" y="258420"/>
                    <a:pt x="268087" y="266252"/>
                    <a:pt x="270899" y="276895"/>
                  </a:cubicBezTo>
                  <a:cubicBezTo>
                    <a:pt x="273911" y="287739"/>
                    <a:pt x="271300" y="297981"/>
                    <a:pt x="265678" y="307419"/>
                  </a:cubicBezTo>
                  <a:cubicBezTo>
                    <a:pt x="279132" y="315050"/>
                    <a:pt x="285960" y="326095"/>
                    <a:pt x="286362" y="341156"/>
                  </a:cubicBezTo>
                  <a:cubicBezTo>
                    <a:pt x="286362" y="342361"/>
                    <a:pt x="286964" y="343767"/>
                    <a:pt x="287767" y="344369"/>
                  </a:cubicBezTo>
                  <a:cubicBezTo>
                    <a:pt x="293792" y="349189"/>
                    <a:pt x="299615" y="354410"/>
                    <a:pt x="306242" y="358627"/>
                  </a:cubicBezTo>
                  <a:cubicBezTo>
                    <a:pt x="313873" y="363647"/>
                    <a:pt x="323914" y="359430"/>
                    <a:pt x="326926" y="350795"/>
                  </a:cubicBezTo>
                  <a:cubicBezTo>
                    <a:pt x="329135" y="344771"/>
                    <a:pt x="327529" y="339148"/>
                    <a:pt x="321906" y="334328"/>
                  </a:cubicBezTo>
                  <a:cubicBezTo>
                    <a:pt x="316885" y="330111"/>
                    <a:pt x="311664" y="326296"/>
                    <a:pt x="306644" y="322079"/>
                  </a:cubicBezTo>
                  <a:cubicBezTo>
                    <a:pt x="302427" y="318464"/>
                    <a:pt x="301423" y="312841"/>
                    <a:pt x="303632" y="308423"/>
                  </a:cubicBezTo>
                  <a:cubicBezTo>
                    <a:pt x="306041" y="304005"/>
                    <a:pt x="311062" y="301596"/>
                    <a:pt x="316082" y="303001"/>
                  </a:cubicBezTo>
                  <a:cubicBezTo>
                    <a:pt x="318291" y="303604"/>
                    <a:pt x="320299" y="305009"/>
                    <a:pt x="322107" y="306415"/>
                  </a:cubicBezTo>
                  <a:cubicBezTo>
                    <a:pt x="331946" y="314046"/>
                    <a:pt x="341385" y="322079"/>
                    <a:pt x="351425" y="329710"/>
                  </a:cubicBezTo>
                  <a:cubicBezTo>
                    <a:pt x="360462" y="336537"/>
                    <a:pt x="372511" y="332521"/>
                    <a:pt x="375122" y="321878"/>
                  </a:cubicBezTo>
                  <a:cubicBezTo>
                    <a:pt x="376728" y="315653"/>
                    <a:pt x="374318" y="310431"/>
                    <a:pt x="369298" y="306616"/>
                  </a:cubicBezTo>
                  <a:cubicBezTo>
                    <a:pt x="359458" y="298583"/>
                    <a:pt x="349618" y="290752"/>
                    <a:pt x="339577" y="282920"/>
                  </a:cubicBezTo>
                  <a:cubicBezTo>
                    <a:pt x="335762" y="279908"/>
                    <a:pt x="333352" y="276293"/>
                    <a:pt x="334557" y="271273"/>
                  </a:cubicBezTo>
                  <a:cubicBezTo>
                    <a:pt x="336565" y="263039"/>
                    <a:pt x="345401" y="260027"/>
                    <a:pt x="352630" y="265449"/>
                  </a:cubicBezTo>
                  <a:cubicBezTo>
                    <a:pt x="362872" y="273281"/>
                    <a:pt x="372712" y="281313"/>
                    <a:pt x="382753" y="289346"/>
                  </a:cubicBezTo>
                  <a:cubicBezTo>
                    <a:pt x="386970" y="292760"/>
                    <a:pt x="391588" y="294165"/>
                    <a:pt x="396810" y="292559"/>
                  </a:cubicBezTo>
                  <a:cubicBezTo>
                    <a:pt x="402031" y="290952"/>
                    <a:pt x="405645" y="287538"/>
                    <a:pt x="406850" y="282116"/>
                  </a:cubicBezTo>
                  <a:cubicBezTo>
                    <a:pt x="408256" y="275891"/>
                    <a:pt x="406449" y="270670"/>
                    <a:pt x="401428" y="266654"/>
                  </a:cubicBezTo>
                  <a:cubicBezTo>
                    <a:pt x="391990" y="259023"/>
                    <a:pt x="382351" y="251593"/>
                    <a:pt x="373113" y="243962"/>
                  </a:cubicBezTo>
                  <a:cubicBezTo>
                    <a:pt x="368696" y="240347"/>
                    <a:pt x="367892" y="235327"/>
                    <a:pt x="369900" y="230909"/>
                  </a:cubicBezTo>
                  <a:cubicBezTo>
                    <a:pt x="372109" y="226089"/>
                    <a:pt x="376728" y="223679"/>
                    <a:pt x="381949" y="224884"/>
                  </a:cubicBezTo>
                  <a:cubicBezTo>
                    <a:pt x="384158" y="225487"/>
                    <a:pt x="386166" y="226692"/>
                    <a:pt x="387974" y="228097"/>
                  </a:cubicBezTo>
                  <a:cubicBezTo>
                    <a:pt x="397010" y="235126"/>
                    <a:pt x="405645" y="242355"/>
                    <a:pt x="414682" y="249384"/>
                  </a:cubicBezTo>
                  <a:cubicBezTo>
                    <a:pt x="424120" y="256613"/>
                    <a:pt x="436772" y="252597"/>
                    <a:pt x="438981" y="241552"/>
                  </a:cubicBezTo>
                  <a:cubicBezTo>
                    <a:pt x="440386" y="234523"/>
                    <a:pt x="436973" y="229503"/>
                    <a:pt x="431550" y="225286"/>
                  </a:cubicBezTo>
                  <a:cubicBezTo>
                    <a:pt x="412272" y="210024"/>
                    <a:pt x="393195" y="194361"/>
                    <a:pt x="373716" y="179500"/>
                  </a:cubicBezTo>
                  <a:cubicBezTo>
                    <a:pt x="355643" y="165644"/>
                    <a:pt x="337168" y="152390"/>
                    <a:pt x="318492" y="139136"/>
                  </a:cubicBezTo>
                  <a:cubicBezTo>
                    <a:pt x="303632" y="128493"/>
                    <a:pt x="287366" y="123473"/>
                    <a:pt x="268891" y="126887"/>
                  </a:cubicBezTo>
                  <a:cubicBezTo>
                    <a:pt x="262866" y="127891"/>
                    <a:pt x="256842" y="128895"/>
                    <a:pt x="250617" y="129497"/>
                  </a:cubicBezTo>
                  <a:cubicBezTo>
                    <a:pt x="220896" y="133112"/>
                    <a:pt x="190975" y="120059"/>
                    <a:pt x="184950" y="86523"/>
                  </a:cubicBezTo>
                  <a:cubicBezTo>
                    <a:pt x="184749" y="85318"/>
                    <a:pt x="183143" y="83712"/>
                    <a:pt x="181938" y="83310"/>
                  </a:cubicBezTo>
                  <a:cubicBezTo>
                    <a:pt x="172299" y="80298"/>
                    <a:pt x="162660" y="77486"/>
                    <a:pt x="152820" y="74675"/>
                  </a:cubicBezTo>
                  <a:cubicBezTo>
                    <a:pt x="132939" y="110018"/>
                    <a:pt x="113059" y="144960"/>
                    <a:pt x="93780" y="179099"/>
                  </a:cubicBezTo>
                  <a:cubicBezTo>
                    <a:pt x="103018" y="186328"/>
                    <a:pt x="111452" y="192955"/>
                    <a:pt x="120087" y="199582"/>
                  </a:cubicBezTo>
                  <a:cubicBezTo>
                    <a:pt x="129124" y="192352"/>
                    <a:pt x="138562" y="184721"/>
                    <a:pt x="148201" y="177291"/>
                  </a:cubicBezTo>
                  <a:cubicBezTo>
                    <a:pt x="168885" y="161427"/>
                    <a:pt x="196798" y="169660"/>
                    <a:pt x="205835" y="194361"/>
                  </a:cubicBezTo>
                  <a:cubicBezTo>
                    <a:pt x="206237" y="195365"/>
                    <a:pt x="206638" y="196369"/>
                    <a:pt x="207040" y="197373"/>
                  </a:cubicBezTo>
                  <a:cubicBezTo>
                    <a:pt x="224310" y="192152"/>
                    <a:pt x="239371" y="195164"/>
                    <a:pt x="250215" y="210024"/>
                  </a:cubicBezTo>
                  <a:cubicBezTo>
                    <a:pt x="260256" y="223479"/>
                    <a:pt x="259653" y="237937"/>
                    <a:pt x="251018" y="252798"/>
                  </a:cubicBezTo>
                  <a:lnTo>
                    <a:pt x="251018" y="252798"/>
                  </a:lnTo>
                  <a:close/>
                  <a:moveTo>
                    <a:pt x="461472" y="179299"/>
                  </a:moveTo>
                  <a:cubicBezTo>
                    <a:pt x="441993" y="144960"/>
                    <a:pt x="422313" y="110018"/>
                    <a:pt x="402633" y="75077"/>
                  </a:cubicBezTo>
                  <a:cubicBezTo>
                    <a:pt x="393195" y="77687"/>
                    <a:pt x="383957" y="80298"/>
                    <a:pt x="374921" y="82908"/>
                  </a:cubicBezTo>
                  <a:cubicBezTo>
                    <a:pt x="365884" y="85519"/>
                    <a:pt x="357249" y="85318"/>
                    <a:pt x="348413" y="81703"/>
                  </a:cubicBezTo>
                  <a:cubicBezTo>
                    <a:pt x="340582" y="78490"/>
                    <a:pt x="332549" y="75880"/>
                    <a:pt x="324516" y="73068"/>
                  </a:cubicBezTo>
                  <a:cubicBezTo>
                    <a:pt x="312267" y="69052"/>
                    <a:pt x="300419" y="63229"/>
                    <a:pt x="286763" y="64835"/>
                  </a:cubicBezTo>
                  <a:cubicBezTo>
                    <a:pt x="269493" y="66642"/>
                    <a:pt x="252223" y="67646"/>
                    <a:pt x="234953" y="69655"/>
                  </a:cubicBezTo>
                  <a:cubicBezTo>
                    <a:pt x="227724" y="70458"/>
                    <a:pt x="220494" y="72265"/>
                    <a:pt x="213466" y="74474"/>
                  </a:cubicBezTo>
                  <a:cubicBezTo>
                    <a:pt x="206839" y="76683"/>
                    <a:pt x="206036" y="79495"/>
                    <a:pt x="208044" y="86322"/>
                  </a:cubicBezTo>
                  <a:cubicBezTo>
                    <a:pt x="211257" y="96765"/>
                    <a:pt x="218085" y="103994"/>
                    <a:pt x="228527" y="105801"/>
                  </a:cubicBezTo>
                  <a:cubicBezTo>
                    <a:pt x="237162" y="107408"/>
                    <a:pt x="246801" y="108211"/>
                    <a:pt x="255235" y="106404"/>
                  </a:cubicBezTo>
                  <a:cubicBezTo>
                    <a:pt x="284554" y="100379"/>
                    <a:pt x="311062" y="105199"/>
                    <a:pt x="335160" y="123272"/>
                  </a:cubicBezTo>
                  <a:cubicBezTo>
                    <a:pt x="355442" y="138534"/>
                    <a:pt x="376126" y="153595"/>
                    <a:pt x="396408" y="168857"/>
                  </a:cubicBezTo>
                  <a:cubicBezTo>
                    <a:pt x="409662" y="178898"/>
                    <a:pt x="422715" y="189541"/>
                    <a:pt x="435165" y="199381"/>
                  </a:cubicBezTo>
                  <a:cubicBezTo>
                    <a:pt x="444001" y="192553"/>
                    <a:pt x="452435" y="185926"/>
                    <a:pt x="461472" y="178898"/>
                  </a:cubicBezTo>
                  <a:lnTo>
                    <a:pt x="461472" y="178898"/>
                  </a:lnTo>
                  <a:close/>
                  <a:moveTo>
                    <a:pt x="56630" y="197172"/>
                  </a:moveTo>
                  <a:cubicBezTo>
                    <a:pt x="58236" y="195766"/>
                    <a:pt x="60445" y="194361"/>
                    <a:pt x="61650" y="192553"/>
                  </a:cubicBezTo>
                  <a:cubicBezTo>
                    <a:pt x="65064" y="187131"/>
                    <a:pt x="67875" y="181508"/>
                    <a:pt x="71088" y="176086"/>
                  </a:cubicBezTo>
                  <a:cubicBezTo>
                    <a:pt x="94985" y="133714"/>
                    <a:pt x="119083" y="91142"/>
                    <a:pt x="142980" y="48770"/>
                  </a:cubicBezTo>
                  <a:cubicBezTo>
                    <a:pt x="146595" y="42344"/>
                    <a:pt x="146193" y="40737"/>
                    <a:pt x="139767" y="37123"/>
                  </a:cubicBezTo>
                  <a:cubicBezTo>
                    <a:pt x="131734" y="32705"/>
                    <a:pt x="123702" y="28086"/>
                    <a:pt x="115669" y="23668"/>
                  </a:cubicBezTo>
                  <a:cubicBezTo>
                    <a:pt x="110448" y="20857"/>
                    <a:pt x="108239" y="21459"/>
                    <a:pt x="105428" y="26479"/>
                  </a:cubicBezTo>
                  <a:cubicBezTo>
                    <a:pt x="78117" y="74675"/>
                    <a:pt x="50806" y="123071"/>
                    <a:pt x="23495" y="171267"/>
                  </a:cubicBezTo>
                  <a:cubicBezTo>
                    <a:pt x="20885" y="175685"/>
                    <a:pt x="21889" y="178697"/>
                    <a:pt x="26307" y="180906"/>
                  </a:cubicBezTo>
                  <a:cubicBezTo>
                    <a:pt x="34942" y="185525"/>
                    <a:pt x="43376" y="190344"/>
                    <a:pt x="51810" y="194963"/>
                  </a:cubicBezTo>
                  <a:cubicBezTo>
                    <a:pt x="53015" y="195565"/>
                    <a:pt x="54421" y="196168"/>
                    <a:pt x="56630" y="196971"/>
                  </a:cubicBezTo>
                  <a:lnTo>
                    <a:pt x="56630" y="196971"/>
                  </a:lnTo>
                  <a:close/>
                  <a:moveTo>
                    <a:pt x="237162" y="232515"/>
                  </a:moveTo>
                  <a:cubicBezTo>
                    <a:pt x="235756" y="225688"/>
                    <a:pt x="232945" y="221270"/>
                    <a:pt x="227724" y="218659"/>
                  </a:cubicBezTo>
                  <a:cubicBezTo>
                    <a:pt x="221900" y="215848"/>
                    <a:pt x="216478" y="217053"/>
                    <a:pt x="211458" y="220868"/>
                  </a:cubicBezTo>
                  <a:cubicBezTo>
                    <a:pt x="192380" y="236130"/>
                    <a:pt x="173303" y="251191"/>
                    <a:pt x="154226" y="266453"/>
                  </a:cubicBezTo>
                  <a:cubicBezTo>
                    <a:pt x="147398" y="272076"/>
                    <a:pt x="146193" y="281313"/>
                    <a:pt x="151414" y="287538"/>
                  </a:cubicBezTo>
                  <a:cubicBezTo>
                    <a:pt x="156635" y="293965"/>
                    <a:pt x="165471" y="294969"/>
                    <a:pt x="172701" y="289145"/>
                  </a:cubicBezTo>
                  <a:cubicBezTo>
                    <a:pt x="191778" y="274084"/>
                    <a:pt x="211056" y="258822"/>
                    <a:pt x="229732" y="243359"/>
                  </a:cubicBezTo>
                  <a:cubicBezTo>
                    <a:pt x="232945" y="240548"/>
                    <a:pt x="234752" y="235929"/>
                    <a:pt x="237162" y="232114"/>
                  </a:cubicBezTo>
                  <a:lnTo>
                    <a:pt x="237162" y="232114"/>
                  </a:lnTo>
                  <a:close/>
                  <a:moveTo>
                    <a:pt x="251219" y="286936"/>
                  </a:moveTo>
                  <a:cubicBezTo>
                    <a:pt x="249813" y="280108"/>
                    <a:pt x="247203" y="275690"/>
                    <a:pt x="241982" y="273080"/>
                  </a:cubicBezTo>
                  <a:cubicBezTo>
                    <a:pt x="236158" y="270268"/>
                    <a:pt x="230736" y="271273"/>
                    <a:pt x="225716" y="275289"/>
                  </a:cubicBezTo>
                  <a:cubicBezTo>
                    <a:pt x="212663" y="285731"/>
                    <a:pt x="199409" y="296174"/>
                    <a:pt x="186356" y="306817"/>
                  </a:cubicBezTo>
                  <a:cubicBezTo>
                    <a:pt x="179127" y="312640"/>
                    <a:pt x="178123" y="321275"/>
                    <a:pt x="183344" y="327902"/>
                  </a:cubicBezTo>
                  <a:cubicBezTo>
                    <a:pt x="188565" y="334529"/>
                    <a:pt x="197200" y="335533"/>
                    <a:pt x="204429" y="329910"/>
                  </a:cubicBezTo>
                  <a:cubicBezTo>
                    <a:pt x="217884" y="319468"/>
                    <a:pt x="231138" y="309026"/>
                    <a:pt x="243990" y="297981"/>
                  </a:cubicBezTo>
                  <a:cubicBezTo>
                    <a:pt x="247203" y="295370"/>
                    <a:pt x="248608" y="290752"/>
                    <a:pt x="251018" y="287137"/>
                  </a:cubicBezTo>
                  <a:lnTo>
                    <a:pt x="251018" y="287137"/>
                  </a:lnTo>
                  <a:close/>
                  <a:moveTo>
                    <a:pt x="187159" y="207213"/>
                  </a:moveTo>
                  <a:cubicBezTo>
                    <a:pt x="186155" y="200385"/>
                    <a:pt x="183344" y="195967"/>
                    <a:pt x="178123" y="193356"/>
                  </a:cubicBezTo>
                  <a:cubicBezTo>
                    <a:pt x="172701" y="190545"/>
                    <a:pt x="167078" y="191147"/>
                    <a:pt x="162459" y="194762"/>
                  </a:cubicBezTo>
                  <a:cubicBezTo>
                    <a:pt x="148804" y="205405"/>
                    <a:pt x="135349" y="216249"/>
                    <a:pt x="121894" y="227294"/>
                  </a:cubicBezTo>
                  <a:cubicBezTo>
                    <a:pt x="115067" y="232917"/>
                    <a:pt x="114464" y="241552"/>
                    <a:pt x="119485" y="247978"/>
                  </a:cubicBezTo>
                  <a:cubicBezTo>
                    <a:pt x="124304" y="254002"/>
                    <a:pt x="133341" y="255207"/>
                    <a:pt x="139767" y="250187"/>
                  </a:cubicBezTo>
                  <a:cubicBezTo>
                    <a:pt x="153422" y="239544"/>
                    <a:pt x="167078" y="228901"/>
                    <a:pt x="180331" y="217655"/>
                  </a:cubicBezTo>
                  <a:cubicBezTo>
                    <a:pt x="183344" y="215044"/>
                    <a:pt x="184950" y="210827"/>
                    <a:pt x="187159" y="207213"/>
                  </a:cubicBezTo>
                  <a:lnTo>
                    <a:pt x="187159" y="207213"/>
                  </a:lnTo>
                  <a:close/>
                  <a:moveTo>
                    <a:pt x="211257" y="358024"/>
                  </a:moveTo>
                  <a:cubicBezTo>
                    <a:pt x="212462" y="364451"/>
                    <a:pt x="214872" y="368868"/>
                    <a:pt x="219892" y="371680"/>
                  </a:cubicBezTo>
                  <a:cubicBezTo>
                    <a:pt x="225314" y="374692"/>
                    <a:pt x="230736" y="374290"/>
                    <a:pt x="235756" y="370475"/>
                  </a:cubicBezTo>
                  <a:cubicBezTo>
                    <a:pt x="243588" y="364651"/>
                    <a:pt x="251219" y="358426"/>
                    <a:pt x="258649" y="352201"/>
                  </a:cubicBezTo>
                  <a:cubicBezTo>
                    <a:pt x="265276" y="346578"/>
                    <a:pt x="266079" y="337541"/>
                    <a:pt x="261059" y="331316"/>
                  </a:cubicBezTo>
                  <a:cubicBezTo>
                    <a:pt x="256039" y="325091"/>
                    <a:pt x="247203" y="324087"/>
                    <a:pt x="240174" y="329308"/>
                  </a:cubicBezTo>
                  <a:cubicBezTo>
                    <a:pt x="232543" y="335132"/>
                    <a:pt x="224912" y="340955"/>
                    <a:pt x="217884" y="347381"/>
                  </a:cubicBezTo>
                  <a:cubicBezTo>
                    <a:pt x="214872" y="349992"/>
                    <a:pt x="213466" y="354410"/>
                    <a:pt x="211257" y="357824"/>
                  </a:cubicBezTo>
                  <a:lnTo>
                    <a:pt x="211257" y="357824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9B9E5C5-2B85-F76C-08AA-8C9B6B3FB81C}"/>
                </a:ext>
              </a:extLst>
            </p:cNvPr>
            <p:cNvSpPr/>
            <p:nvPr/>
          </p:nvSpPr>
          <p:spPr>
            <a:xfrm>
              <a:off x="4561980" y="2331378"/>
              <a:ext cx="21687" cy="77112"/>
            </a:xfrm>
            <a:custGeom>
              <a:avLst/>
              <a:gdLst>
                <a:gd name="connsiteX0" fmla="*/ 21688 w 21687"/>
                <a:gd name="connsiteY0" fmla="*/ 38757 h 77112"/>
                <a:gd name="connsiteX1" fmla="*/ 21688 w 21687"/>
                <a:gd name="connsiteY1" fmla="*/ 65265 h 77112"/>
                <a:gd name="connsiteX2" fmla="*/ 11045 w 21687"/>
                <a:gd name="connsiteY2" fmla="*/ 77113 h 77112"/>
                <a:gd name="connsiteX3" fmla="*/ 0 w 21687"/>
                <a:gd name="connsiteY3" fmla="*/ 65064 h 77112"/>
                <a:gd name="connsiteX4" fmla="*/ 0 w 21687"/>
                <a:gd name="connsiteY4" fmla="*/ 11848 h 77112"/>
                <a:gd name="connsiteX5" fmla="*/ 10643 w 21687"/>
                <a:gd name="connsiteY5" fmla="*/ 0 h 77112"/>
                <a:gd name="connsiteX6" fmla="*/ 21688 w 21687"/>
                <a:gd name="connsiteY6" fmla="*/ 12049 h 77112"/>
                <a:gd name="connsiteX7" fmla="*/ 21688 w 21687"/>
                <a:gd name="connsiteY7" fmla="*/ 38556 h 77112"/>
                <a:gd name="connsiteX8" fmla="*/ 21688 w 21687"/>
                <a:gd name="connsiteY8" fmla="*/ 38556 h 7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87" h="77112">
                  <a:moveTo>
                    <a:pt x="21688" y="38757"/>
                  </a:moveTo>
                  <a:cubicBezTo>
                    <a:pt x="21688" y="47593"/>
                    <a:pt x="21688" y="56429"/>
                    <a:pt x="21688" y="65265"/>
                  </a:cubicBezTo>
                  <a:cubicBezTo>
                    <a:pt x="21688" y="72293"/>
                    <a:pt x="17471" y="76912"/>
                    <a:pt x="11045" y="77113"/>
                  </a:cubicBezTo>
                  <a:cubicBezTo>
                    <a:pt x="4418" y="77113"/>
                    <a:pt x="0" y="72494"/>
                    <a:pt x="0" y="65064"/>
                  </a:cubicBezTo>
                  <a:cubicBezTo>
                    <a:pt x="0" y="47392"/>
                    <a:pt x="0" y="29520"/>
                    <a:pt x="0" y="11848"/>
                  </a:cubicBezTo>
                  <a:cubicBezTo>
                    <a:pt x="0" y="4820"/>
                    <a:pt x="4217" y="201"/>
                    <a:pt x="10643" y="0"/>
                  </a:cubicBezTo>
                  <a:cubicBezTo>
                    <a:pt x="17270" y="0"/>
                    <a:pt x="21487" y="4619"/>
                    <a:pt x="21688" y="12049"/>
                  </a:cubicBezTo>
                  <a:cubicBezTo>
                    <a:pt x="21688" y="20885"/>
                    <a:pt x="21688" y="29721"/>
                    <a:pt x="21688" y="38556"/>
                  </a:cubicBezTo>
                  <a:lnTo>
                    <a:pt x="21688" y="3855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F966CF8-5B62-097F-69B1-F0FDF5157FC7}"/>
                </a:ext>
              </a:extLst>
            </p:cNvPr>
            <p:cNvSpPr/>
            <p:nvPr/>
          </p:nvSpPr>
          <p:spPr>
            <a:xfrm>
              <a:off x="4460635" y="2363738"/>
              <a:ext cx="50740" cy="67845"/>
            </a:xfrm>
            <a:custGeom>
              <a:avLst/>
              <a:gdLst>
                <a:gd name="connsiteX0" fmla="*/ 50740 w 50740"/>
                <a:gd name="connsiteY0" fmla="*/ 55797 h 67845"/>
                <a:gd name="connsiteX1" fmla="*/ 43109 w 50740"/>
                <a:gd name="connsiteY1" fmla="*/ 67243 h 67845"/>
                <a:gd name="connsiteX2" fmla="*/ 30458 w 50740"/>
                <a:gd name="connsiteY2" fmla="*/ 62424 h 67845"/>
                <a:gd name="connsiteX3" fmla="*/ 11983 w 50740"/>
                <a:gd name="connsiteY3" fmla="*/ 33105 h 67845"/>
                <a:gd name="connsiteX4" fmla="*/ 2143 w 50740"/>
                <a:gd name="connsiteY4" fmla="*/ 17642 h 67845"/>
                <a:gd name="connsiteX5" fmla="*/ 5356 w 50740"/>
                <a:gd name="connsiteY5" fmla="*/ 1577 h 67845"/>
                <a:gd name="connsiteX6" fmla="*/ 20618 w 50740"/>
                <a:gd name="connsiteY6" fmla="*/ 5995 h 67845"/>
                <a:gd name="connsiteX7" fmla="*/ 48330 w 50740"/>
                <a:gd name="connsiteY7" fmla="*/ 49973 h 67845"/>
                <a:gd name="connsiteX8" fmla="*/ 50539 w 50740"/>
                <a:gd name="connsiteY8" fmla="*/ 55596 h 67845"/>
                <a:gd name="connsiteX9" fmla="*/ 50539 w 50740"/>
                <a:gd name="connsiteY9" fmla="*/ 55596 h 6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40" h="67845">
                  <a:moveTo>
                    <a:pt x="50740" y="55797"/>
                  </a:moveTo>
                  <a:cubicBezTo>
                    <a:pt x="50539" y="62223"/>
                    <a:pt x="47929" y="65838"/>
                    <a:pt x="43109" y="67243"/>
                  </a:cubicBezTo>
                  <a:cubicBezTo>
                    <a:pt x="37888" y="68850"/>
                    <a:pt x="33470" y="67243"/>
                    <a:pt x="30458" y="62424"/>
                  </a:cubicBezTo>
                  <a:cubicBezTo>
                    <a:pt x="24233" y="52785"/>
                    <a:pt x="18208" y="42945"/>
                    <a:pt x="11983" y="33105"/>
                  </a:cubicBezTo>
                  <a:cubicBezTo>
                    <a:pt x="8770" y="27884"/>
                    <a:pt x="5356" y="22863"/>
                    <a:pt x="2143" y="17642"/>
                  </a:cubicBezTo>
                  <a:cubicBezTo>
                    <a:pt x="-1673" y="11417"/>
                    <a:pt x="-267" y="4991"/>
                    <a:pt x="5356" y="1577"/>
                  </a:cubicBezTo>
                  <a:cubicBezTo>
                    <a:pt x="10577" y="-1636"/>
                    <a:pt x="16802" y="171"/>
                    <a:pt x="20618" y="5995"/>
                  </a:cubicBezTo>
                  <a:cubicBezTo>
                    <a:pt x="29855" y="20654"/>
                    <a:pt x="39093" y="35314"/>
                    <a:pt x="48330" y="49973"/>
                  </a:cubicBezTo>
                  <a:cubicBezTo>
                    <a:pt x="49535" y="51981"/>
                    <a:pt x="50138" y="54592"/>
                    <a:pt x="50539" y="55596"/>
                  </a:cubicBezTo>
                  <a:lnTo>
                    <a:pt x="50539" y="5559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DCC83AD-6886-3EC6-7AA8-B3674D4A5EB7}"/>
                </a:ext>
              </a:extLst>
            </p:cNvPr>
            <p:cNvSpPr/>
            <p:nvPr/>
          </p:nvSpPr>
          <p:spPr>
            <a:xfrm>
              <a:off x="4634453" y="2363745"/>
              <a:ext cx="50829" cy="68843"/>
            </a:xfrm>
            <a:custGeom>
              <a:avLst/>
              <a:gdLst>
                <a:gd name="connsiteX0" fmla="*/ 11869 w 50829"/>
                <a:gd name="connsiteY0" fmla="*/ 68843 h 68843"/>
                <a:gd name="connsiteX1" fmla="*/ 1427 w 50829"/>
                <a:gd name="connsiteY1" fmla="*/ 51975 h 68843"/>
                <a:gd name="connsiteX2" fmla="*/ 31348 w 50829"/>
                <a:gd name="connsiteY2" fmla="*/ 4382 h 68843"/>
                <a:gd name="connsiteX3" fmla="*/ 45807 w 50829"/>
                <a:gd name="connsiteY3" fmla="*/ 1771 h 68843"/>
                <a:gd name="connsiteX4" fmla="*/ 49020 w 50829"/>
                <a:gd name="connsiteY4" fmla="*/ 17033 h 68843"/>
                <a:gd name="connsiteX5" fmla="*/ 33557 w 50829"/>
                <a:gd name="connsiteY5" fmla="*/ 41733 h 68843"/>
                <a:gd name="connsiteX6" fmla="*/ 20705 w 50829"/>
                <a:gd name="connsiteY6" fmla="*/ 61815 h 68843"/>
                <a:gd name="connsiteX7" fmla="*/ 12070 w 50829"/>
                <a:gd name="connsiteY7" fmla="*/ 68843 h 68843"/>
                <a:gd name="connsiteX8" fmla="*/ 12070 w 50829"/>
                <a:gd name="connsiteY8" fmla="*/ 68843 h 6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29" h="68843">
                  <a:moveTo>
                    <a:pt x="11869" y="68843"/>
                  </a:moveTo>
                  <a:cubicBezTo>
                    <a:pt x="2832" y="67639"/>
                    <a:pt x="-2791" y="59204"/>
                    <a:pt x="1427" y="51975"/>
                  </a:cubicBezTo>
                  <a:cubicBezTo>
                    <a:pt x="11066" y="35910"/>
                    <a:pt x="21106" y="20046"/>
                    <a:pt x="31348" y="4382"/>
                  </a:cubicBezTo>
                  <a:cubicBezTo>
                    <a:pt x="34561" y="-438"/>
                    <a:pt x="41188" y="-1241"/>
                    <a:pt x="45807" y="1771"/>
                  </a:cubicBezTo>
                  <a:cubicBezTo>
                    <a:pt x="50827" y="4984"/>
                    <a:pt x="52433" y="11410"/>
                    <a:pt x="49020" y="17033"/>
                  </a:cubicBezTo>
                  <a:cubicBezTo>
                    <a:pt x="43999" y="25468"/>
                    <a:pt x="38778" y="33500"/>
                    <a:pt x="33557" y="41733"/>
                  </a:cubicBezTo>
                  <a:cubicBezTo>
                    <a:pt x="29340" y="48360"/>
                    <a:pt x="25323" y="55389"/>
                    <a:pt x="20705" y="61815"/>
                  </a:cubicBezTo>
                  <a:cubicBezTo>
                    <a:pt x="18496" y="64626"/>
                    <a:pt x="14881" y="66635"/>
                    <a:pt x="12070" y="68843"/>
                  </a:cubicBezTo>
                  <a:lnTo>
                    <a:pt x="12070" y="688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2137493-2362-A41C-C861-29D5D8FD4493}"/>
                </a:ext>
              </a:extLst>
            </p:cNvPr>
            <p:cNvSpPr/>
            <p:nvPr/>
          </p:nvSpPr>
          <p:spPr>
            <a:xfrm>
              <a:off x="4783880" y="2505886"/>
              <a:ext cx="21888" cy="21888"/>
            </a:xfrm>
            <a:custGeom>
              <a:avLst/>
              <a:gdLst>
                <a:gd name="connsiteX0" fmla="*/ 21889 w 21888"/>
                <a:gd name="connsiteY0" fmla="*/ 10643 h 21888"/>
                <a:gd name="connsiteX1" fmla="*/ 11045 w 21888"/>
                <a:gd name="connsiteY1" fmla="*/ 21889 h 21888"/>
                <a:gd name="connsiteX2" fmla="*/ 0 w 21888"/>
                <a:gd name="connsiteY2" fmla="*/ 10844 h 21888"/>
                <a:gd name="connsiteX3" fmla="*/ 10643 w 21888"/>
                <a:gd name="connsiteY3" fmla="*/ 0 h 21888"/>
                <a:gd name="connsiteX4" fmla="*/ 21889 w 21888"/>
                <a:gd name="connsiteY4" fmla="*/ 10643 h 21888"/>
                <a:gd name="connsiteX5" fmla="*/ 21889 w 21888"/>
                <a:gd name="connsiteY5" fmla="*/ 10643 h 2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88" h="21888">
                  <a:moveTo>
                    <a:pt x="21889" y="10643"/>
                  </a:moveTo>
                  <a:cubicBezTo>
                    <a:pt x="21889" y="16467"/>
                    <a:pt x="16668" y="21889"/>
                    <a:pt x="11045" y="21889"/>
                  </a:cubicBezTo>
                  <a:cubicBezTo>
                    <a:pt x="5221" y="21889"/>
                    <a:pt x="0" y="16668"/>
                    <a:pt x="0" y="10844"/>
                  </a:cubicBezTo>
                  <a:cubicBezTo>
                    <a:pt x="0" y="5020"/>
                    <a:pt x="4820" y="201"/>
                    <a:pt x="10643" y="0"/>
                  </a:cubicBezTo>
                  <a:cubicBezTo>
                    <a:pt x="16668" y="0"/>
                    <a:pt x="21889" y="4820"/>
                    <a:pt x="21889" y="10643"/>
                  </a:cubicBezTo>
                  <a:lnTo>
                    <a:pt x="21889" y="106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</p:grpSp>
      <p:pic>
        <p:nvPicPr>
          <p:cNvPr id="10257" name="Graphic 77">
            <a:extLst>
              <a:ext uri="{FF2B5EF4-FFF2-40B4-BE49-F238E27FC236}">
                <a16:creationId xmlns:a16="http://schemas.microsoft.com/office/drawing/2014/main" id="{499AF149-A160-D766-349C-5EEDBF7219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1690688"/>
            <a:ext cx="576263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94AE4849-86FE-E811-4BBF-91CA01F3A83F}"/>
              </a:ext>
            </a:extLst>
          </p:cNvPr>
          <p:cNvSpPr/>
          <p:nvPr/>
        </p:nvSpPr>
        <p:spPr>
          <a:xfrm>
            <a:off x="419788" y="3210935"/>
            <a:ext cx="11440021" cy="7200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Restructuring of foreign Balance Sheet permitted, if incurs losses for previous two years –limited to proportionate amount of accumulated losses</a:t>
            </a:r>
          </a:p>
        </p:txBody>
      </p:sp>
      <p:grpSp>
        <p:nvGrpSpPr>
          <p:cNvPr id="10260" name="Graphic 38">
            <a:extLst>
              <a:ext uri="{FF2B5EF4-FFF2-40B4-BE49-F238E27FC236}">
                <a16:creationId xmlns:a16="http://schemas.microsoft.com/office/drawing/2014/main" id="{B222918A-B3A7-44D6-1218-62372F0EF86A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3255963"/>
            <a:ext cx="584200" cy="630237"/>
            <a:chOff x="3890597" y="1863881"/>
            <a:chExt cx="1364252" cy="1423688"/>
          </a:xfrm>
        </p:grpSpPr>
        <p:sp>
          <p:nvSpPr>
            <p:cNvPr id="10273" name="Freeform: Shape 93">
              <a:extLst>
                <a:ext uri="{FF2B5EF4-FFF2-40B4-BE49-F238E27FC236}">
                  <a16:creationId xmlns:a16="http://schemas.microsoft.com/office/drawing/2014/main" id="{AAB921AD-D849-87EF-D5FB-A31B159D0C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597" y="1898956"/>
              <a:ext cx="1364252" cy="1364462"/>
            </a:xfrm>
            <a:custGeom>
              <a:avLst/>
              <a:gdLst>
                <a:gd name="T0" fmla="*/ 1140887 w 1364252"/>
                <a:gd name="T1" fmla="*/ 177388 h 1364462"/>
                <a:gd name="T2" fmla="*/ 1187075 w 1364252"/>
                <a:gd name="T3" fmla="*/ 1141097 h 1364462"/>
                <a:gd name="T4" fmla="*/ 223365 w 1364252"/>
                <a:gd name="T5" fmla="*/ 1187284 h 1364462"/>
                <a:gd name="T6" fmla="*/ 223365 w 1364252"/>
                <a:gd name="T7" fmla="*/ 1187284 h 1364462"/>
                <a:gd name="T8" fmla="*/ 177178 w 1364252"/>
                <a:gd name="T9" fmla="*/ 223575 h 1364462"/>
                <a:gd name="T10" fmla="*/ 846493 w 1364252"/>
                <a:gd name="T11" fmla="*/ 19949 h 136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4252" h="1364462">
                  <a:moveTo>
                    <a:pt x="1140887" y="177388"/>
                  </a:moveTo>
                  <a:cubicBezTo>
                    <a:pt x="1419618" y="430816"/>
                    <a:pt x="1440302" y="862166"/>
                    <a:pt x="1187075" y="1141097"/>
                  </a:cubicBezTo>
                  <a:cubicBezTo>
                    <a:pt x="933647" y="1419828"/>
                    <a:pt x="502297" y="1440512"/>
                    <a:pt x="223365" y="1187284"/>
                  </a:cubicBezTo>
                  <a:cubicBezTo>
                    <a:pt x="-55365" y="933856"/>
                    <a:pt x="-76049" y="502306"/>
                    <a:pt x="177178" y="223575"/>
                  </a:cubicBezTo>
                  <a:cubicBezTo>
                    <a:pt x="351887" y="31395"/>
                    <a:pt x="610938" y="-38287"/>
                    <a:pt x="846493" y="19949"/>
                  </a:cubicBezTo>
                </a:path>
              </a:pathLst>
            </a:custGeom>
            <a:noFill/>
            <a:ln w="500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53D91AA-9852-18AD-D10F-DC3864577347}"/>
                </a:ext>
              </a:extLst>
            </p:cNvPr>
            <p:cNvSpPr/>
            <p:nvPr/>
          </p:nvSpPr>
          <p:spPr>
            <a:xfrm>
              <a:off x="4691354" y="1863881"/>
              <a:ext cx="74144" cy="100411"/>
            </a:xfrm>
            <a:custGeom>
              <a:avLst/>
              <a:gdLst>
                <a:gd name="connsiteX0" fmla="*/ 75506 w 75506"/>
                <a:gd name="connsiteY0" fmla="*/ 61851 h 99001"/>
                <a:gd name="connsiteX1" fmla="*/ 26307 w 75506"/>
                <a:gd name="connsiteY1" fmla="*/ 99002 h 99001"/>
                <a:gd name="connsiteX2" fmla="*/ 0 w 75506"/>
                <a:gd name="connsiteY2" fmla="*/ 92776 h 99001"/>
                <a:gd name="connsiteX3" fmla="*/ 48999 w 75506"/>
                <a:gd name="connsiteY3" fmla="*/ 55626 h 99001"/>
                <a:gd name="connsiteX4" fmla="*/ 22491 w 75506"/>
                <a:gd name="connsiteY4" fmla="*/ 0 h 99001"/>
                <a:gd name="connsiteX5" fmla="*/ 48798 w 75506"/>
                <a:gd name="connsiteY5" fmla="*/ 6426 h 99001"/>
                <a:gd name="connsiteX6" fmla="*/ 75506 w 75506"/>
                <a:gd name="connsiteY6" fmla="*/ 61851 h 99001"/>
                <a:gd name="connsiteX7" fmla="*/ 75506 w 75506"/>
                <a:gd name="connsiteY7" fmla="*/ 61851 h 99001"/>
                <a:gd name="connsiteX8" fmla="*/ 75506 w 75506"/>
                <a:gd name="connsiteY8" fmla="*/ 61851 h 9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506" h="99001">
                  <a:moveTo>
                    <a:pt x="75506" y="61851"/>
                  </a:moveTo>
                  <a:lnTo>
                    <a:pt x="26307" y="99002"/>
                  </a:lnTo>
                  <a:lnTo>
                    <a:pt x="0" y="92776"/>
                  </a:lnTo>
                  <a:lnTo>
                    <a:pt x="48999" y="55626"/>
                  </a:lnTo>
                  <a:lnTo>
                    <a:pt x="22491" y="0"/>
                  </a:lnTo>
                  <a:lnTo>
                    <a:pt x="48798" y="6426"/>
                  </a:lnTo>
                  <a:lnTo>
                    <a:pt x="75506" y="61851"/>
                  </a:lnTo>
                  <a:lnTo>
                    <a:pt x="75506" y="61851"/>
                  </a:lnTo>
                  <a:lnTo>
                    <a:pt x="75506" y="61851"/>
                  </a:lnTo>
                  <a:close/>
                </a:path>
              </a:pathLst>
            </a:custGeom>
            <a:noFill/>
            <a:ln w="5008" cap="flat">
              <a:solidFill>
                <a:schemeClr val="accent3"/>
              </a:solidFill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FE0FF812-FA3A-4EE5-7FC0-B41D9260683E}"/>
                </a:ext>
              </a:extLst>
            </p:cNvPr>
            <p:cNvSpPr/>
            <p:nvPr/>
          </p:nvSpPr>
          <p:spPr>
            <a:xfrm>
              <a:off x="4079666" y="3054472"/>
              <a:ext cx="934216" cy="233097"/>
            </a:xfrm>
            <a:custGeom>
              <a:avLst/>
              <a:gdLst>
                <a:gd name="connsiteX0" fmla="*/ 923217 w 933488"/>
                <a:gd name="connsiteY0" fmla="*/ 86093 h 232399"/>
                <a:gd name="connsiteX1" fmla="*/ 799917 w 933488"/>
                <a:gd name="connsiteY1" fmla="*/ 161197 h 232399"/>
                <a:gd name="connsiteX2" fmla="*/ 8708 w 933488"/>
                <a:gd name="connsiteY2" fmla="*/ 46733 h 232399"/>
                <a:gd name="connsiteX3" fmla="*/ 8105 w 933488"/>
                <a:gd name="connsiteY3" fmla="*/ 45930 h 232399"/>
                <a:gd name="connsiteX4" fmla="*/ 4892 w 933488"/>
                <a:gd name="connsiteY4" fmla="*/ 11390 h 232399"/>
                <a:gd name="connsiteX5" fmla="*/ 6900 w 933488"/>
                <a:gd name="connsiteY5" fmla="*/ 8779 h 232399"/>
                <a:gd name="connsiteX6" fmla="*/ 10314 w 933488"/>
                <a:gd name="connsiteY6" fmla="*/ 5566 h 232399"/>
                <a:gd name="connsiteX7" fmla="*/ 45055 w 933488"/>
                <a:gd name="connsiteY7" fmla="*/ 6972 h 232399"/>
                <a:gd name="connsiteX8" fmla="*/ 776623 w 933488"/>
                <a:gd name="connsiteY8" fmla="*/ 112801 h 232399"/>
                <a:gd name="connsiteX9" fmla="*/ 890484 w 933488"/>
                <a:gd name="connsiteY9" fmla="*/ 43319 h 232399"/>
                <a:gd name="connsiteX10" fmla="*/ 923619 w 933488"/>
                <a:gd name="connsiteY10" fmla="*/ 43721 h 232399"/>
                <a:gd name="connsiteX11" fmla="*/ 928037 w 933488"/>
                <a:gd name="connsiteY11" fmla="*/ 48339 h 232399"/>
                <a:gd name="connsiteX12" fmla="*/ 928840 w 933488"/>
                <a:gd name="connsiteY12" fmla="*/ 49745 h 232399"/>
                <a:gd name="connsiteX13" fmla="*/ 922816 w 933488"/>
                <a:gd name="connsiteY13" fmla="*/ 85892 h 232399"/>
                <a:gd name="connsiteX14" fmla="*/ 923016 w 933488"/>
                <a:gd name="connsiteY14" fmla="*/ 85892 h 23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3488" h="232399">
                  <a:moveTo>
                    <a:pt x="923217" y="86093"/>
                  </a:moveTo>
                  <a:cubicBezTo>
                    <a:pt x="885062" y="115010"/>
                    <a:pt x="843695" y="140312"/>
                    <a:pt x="799917" y="161197"/>
                  </a:cubicBezTo>
                  <a:cubicBezTo>
                    <a:pt x="535846" y="287911"/>
                    <a:pt x="225186" y="242929"/>
                    <a:pt x="8708" y="46733"/>
                  </a:cubicBezTo>
                  <a:cubicBezTo>
                    <a:pt x="8507" y="46532"/>
                    <a:pt x="8105" y="46331"/>
                    <a:pt x="8105" y="45930"/>
                  </a:cubicBezTo>
                  <a:cubicBezTo>
                    <a:pt x="-1534" y="36692"/>
                    <a:pt x="-2538" y="22033"/>
                    <a:pt x="4892" y="11390"/>
                  </a:cubicBezTo>
                  <a:cubicBezTo>
                    <a:pt x="5495" y="10385"/>
                    <a:pt x="6298" y="9582"/>
                    <a:pt x="6900" y="8779"/>
                  </a:cubicBezTo>
                  <a:cubicBezTo>
                    <a:pt x="8105" y="7574"/>
                    <a:pt x="9109" y="6570"/>
                    <a:pt x="10314" y="5566"/>
                  </a:cubicBezTo>
                  <a:cubicBezTo>
                    <a:pt x="20556" y="-2266"/>
                    <a:pt x="35215" y="-1864"/>
                    <a:pt x="45055" y="6972"/>
                  </a:cubicBezTo>
                  <a:cubicBezTo>
                    <a:pt x="245267" y="188508"/>
                    <a:pt x="532231" y="229876"/>
                    <a:pt x="776623" y="112801"/>
                  </a:cubicBezTo>
                  <a:cubicBezTo>
                    <a:pt x="816785" y="93523"/>
                    <a:pt x="855141" y="70027"/>
                    <a:pt x="890484" y="43319"/>
                  </a:cubicBezTo>
                  <a:cubicBezTo>
                    <a:pt x="900525" y="35889"/>
                    <a:pt x="914381" y="36090"/>
                    <a:pt x="923619" y="43721"/>
                  </a:cubicBezTo>
                  <a:cubicBezTo>
                    <a:pt x="925225" y="44926"/>
                    <a:pt x="926832" y="46532"/>
                    <a:pt x="928037" y="48339"/>
                  </a:cubicBezTo>
                  <a:cubicBezTo>
                    <a:pt x="928238" y="48942"/>
                    <a:pt x="928639" y="49143"/>
                    <a:pt x="928840" y="49745"/>
                  </a:cubicBezTo>
                  <a:cubicBezTo>
                    <a:pt x="936873" y="61392"/>
                    <a:pt x="934262" y="77257"/>
                    <a:pt x="922816" y="85892"/>
                  </a:cubicBezTo>
                  <a:lnTo>
                    <a:pt x="923016" y="85892"/>
                  </a:lnTo>
                  <a:close/>
                </a:path>
              </a:pathLst>
            </a:custGeom>
            <a:solidFill>
              <a:schemeClr val="accent3"/>
            </a:solidFill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10276" name="Freeform: Shape 96">
              <a:extLst>
                <a:ext uri="{FF2B5EF4-FFF2-40B4-BE49-F238E27FC236}">
                  <a16:creationId xmlns:a16="http://schemas.microsoft.com/office/drawing/2014/main" id="{351BDD72-44F7-5FA4-CC8E-6B83237D48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031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10277" name="Freeform: Shape 97">
              <a:extLst>
                <a:ext uri="{FF2B5EF4-FFF2-40B4-BE49-F238E27FC236}">
                  <a16:creationId xmlns:a16="http://schemas.microsoft.com/office/drawing/2014/main" id="{91D8CF99-B705-2924-65D3-F2AA1BBD7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noFill/>
            <a:ln w="10416" cap="flat">
              <a:solidFill>
                <a:srgbClr val="DDDD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</p:grp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F018F220-09ED-74FB-E143-19369A953196}"/>
              </a:ext>
            </a:extLst>
          </p:cNvPr>
          <p:cNvSpPr/>
          <p:nvPr/>
        </p:nvSpPr>
        <p:spPr>
          <a:xfrm>
            <a:off x="419100" y="2428875"/>
            <a:ext cx="11441113" cy="68421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algn="just" defTabSz="11557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Required to realize or repatriate all dues/receivable/ consideration on disinvestment/ other trade receivables, etc.) from foreign entity within 90 days from the prescribed date.</a:t>
            </a:r>
          </a:p>
        </p:txBody>
      </p:sp>
      <p:grpSp>
        <p:nvGrpSpPr>
          <p:cNvPr id="10262" name="Graphic 38">
            <a:extLst>
              <a:ext uri="{FF2B5EF4-FFF2-40B4-BE49-F238E27FC236}">
                <a16:creationId xmlns:a16="http://schemas.microsoft.com/office/drawing/2014/main" id="{C0F98004-CE51-67B4-399D-D189FB028A36}"/>
              </a:ext>
            </a:extLst>
          </p:cNvPr>
          <p:cNvGrpSpPr>
            <a:grpSpLocks/>
          </p:cNvGrpSpPr>
          <p:nvPr/>
        </p:nvGrpSpPr>
        <p:grpSpPr bwMode="auto">
          <a:xfrm>
            <a:off x="487363" y="2487613"/>
            <a:ext cx="523875" cy="550862"/>
            <a:chOff x="3890597" y="1863881"/>
            <a:chExt cx="1364252" cy="1423688"/>
          </a:xfrm>
        </p:grpSpPr>
        <p:sp>
          <p:nvSpPr>
            <p:cNvPr id="10268" name="Freeform: Shape 100">
              <a:extLst>
                <a:ext uri="{FF2B5EF4-FFF2-40B4-BE49-F238E27FC236}">
                  <a16:creationId xmlns:a16="http://schemas.microsoft.com/office/drawing/2014/main" id="{69F90C76-395D-2A45-B8E3-1A6FE30EA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597" y="1898956"/>
              <a:ext cx="1364252" cy="1364462"/>
            </a:xfrm>
            <a:custGeom>
              <a:avLst/>
              <a:gdLst>
                <a:gd name="T0" fmla="*/ 1140887 w 1364252"/>
                <a:gd name="T1" fmla="*/ 177388 h 1364462"/>
                <a:gd name="T2" fmla="*/ 1187075 w 1364252"/>
                <a:gd name="T3" fmla="*/ 1141097 h 1364462"/>
                <a:gd name="T4" fmla="*/ 223365 w 1364252"/>
                <a:gd name="T5" fmla="*/ 1187284 h 1364462"/>
                <a:gd name="T6" fmla="*/ 223365 w 1364252"/>
                <a:gd name="T7" fmla="*/ 1187284 h 1364462"/>
                <a:gd name="T8" fmla="*/ 177178 w 1364252"/>
                <a:gd name="T9" fmla="*/ 223575 h 1364462"/>
                <a:gd name="T10" fmla="*/ 846493 w 1364252"/>
                <a:gd name="T11" fmla="*/ 19949 h 13644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364252" h="1364462">
                  <a:moveTo>
                    <a:pt x="1140887" y="177388"/>
                  </a:moveTo>
                  <a:cubicBezTo>
                    <a:pt x="1419618" y="430816"/>
                    <a:pt x="1440302" y="862166"/>
                    <a:pt x="1187075" y="1141097"/>
                  </a:cubicBezTo>
                  <a:cubicBezTo>
                    <a:pt x="933647" y="1419828"/>
                    <a:pt x="502297" y="1440512"/>
                    <a:pt x="223365" y="1187284"/>
                  </a:cubicBezTo>
                  <a:cubicBezTo>
                    <a:pt x="-55365" y="933856"/>
                    <a:pt x="-76049" y="502306"/>
                    <a:pt x="177178" y="223575"/>
                  </a:cubicBezTo>
                  <a:cubicBezTo>
                    <a:pt x="351887" y="31395"/>
                    <a:pt x="610938" y="-38287"/>
                    <a:pt x="846493" y="19949"/>
                  </a:cubicBezTo>
                </a:path>
              </a:pathLst>
            </a:custGeom>
            <a:noFill/>
            <a:ln w="5008" cap="flat">
              <a:solidFill>
                <a:srgbClr val="33333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A8462C1E-1668-E273-E337-90CC5B7DFCC3}"/>
                </a:ext>
              </a:extLst>
            </p:cNvPr>
            <p:cNvSpPr/>
            <p:nvPr/>
          </p:nvSpPr>
          <p:spPr>
            <a:xfrm>
              <a:off x="4692612" y="1863881"/>
              <a:ext cx="74414" cy="98468"/>
            </a:xfrm>
            <a:custGeom>
              <a:avLst/>
              <a:gdLst>
                <a:gd name="connsiteX0" fmla="*/ 75506 w 75506"/>
                <a:gd name="connsiteY0" fmla="*/ 61851 h 99001"/>
                <a:gd name="connsiteX1" fmla="*/ 26307 w 75506"/>
                <a:gd name="connsiteY1" fmla="*/ 99002 h 99001"/>
                <a:gd name="connsiteX2" fmla="*/ 0 w 75506"/>
                <a:gd name="connsiteY2" fmla="*/ 92776 h 99001"/>
                <a:gd name="connsiteX3" fmla="*/ 48999 w 75506"/>
                <a:gd name="connsiteY3" fmla="*/ 55626 h 99001"/>
                <a:gd name="connsiteX4" fmla="*/ 22491 w 75506"/>
                <a:gd name="connsiteY4" fmla="*/ 0 h 99001"/>
                <a:gd name="connsiteX5" fmla="*/ 48798 w 75506"/>
                <a:gd name="connsiteY5" fmla="*/ 6426 h 99001"/>
                <a:gd name="connsiteX6" fmla="*/ 75506 w 75506"/>
                <a:gd name="connsiteY6" fmla="*/ 61851 h 99001"/>
                <a:gd name="connsiteX7" fmla="*/ 75506 w 75506"/>
                <a:gd name="connsiteY7" fmla="*/ 61851 h 99001"/>
                <a:gd name="connsiteX8" fmla="*/ 75506 w 75506"/>
                <a:gd name="connsiteY8" fmla="*/ 61851 h 99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5506" h="99001">
                  <a:moveTo>
                    <a:pt x="75506" y="61851"/>
                  </a:moveTo>
                  <a:lnTo>
                    <a:pt x="26307" y="99002"/>
                  </a:lnTo>
                  <a:lnTo>
                    <a:pt x="0" y="92776"/>
                  </a:lnTo>
                  <a:lnTo>
                    <a:pt x="48999" y="55626"/>
                  </a:lnTo>
                  <a:lnTo>
                    <a:pt x="22491" y="0"/>
                  </a:lnTo>
                  <a:lnTo>
                    <a:pt x="48798" y="6426"/>
                  </a:lnTo>
                  <a:lnTo>
                    <a:pt x="75506" y="61851"/>
                  </a:lnTo>
                  <a:lnTo>
                    <a:pt x="75506" y="61851"/>
                  </a:lnTo>
                  <a:lnTo>
                    <a:pt x="75506" y="61851"/>
                  </a:lnTo>
                  <a:close/>
                </a:path>
              </a:pathLst>
            </a:custGeom>
            <a:noFill/>
            <a:ln w="5008" cap="flat">
              <a:solidFill>
                <a:schemeClr val="accent3"/>
              </a:solidFill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1AD6A5A-F0FE-FA84-B89A-C1C7E7D596F3}"/>
                </a:ext>
              </a:extLst>
            </p:cNvPr>
            <p:cNvSpPr/>
            <p:nvPr/>
          </p:nvSpPr>
          <p:spPr>
            <a:xfrm>
              <a:off x="4080765" y="3053708"/>
              <a:ext cx="934306" cy="233861"/>
            </a:xfrm>
            <a:custGeom>
              <a:avLst/>
              <a:gdLst>
                <a:gd name="connsiteX0" fmla="*/ 923217 w 933488"/>
                <a:gd name="connsiteY0" fmla="*/ 86093 h 232399"/>
                <a:gd name="connsiteX1" fmla="*/ 799917 w 933488"/>
                <a:gd name="connsiteY1" fmla="*/ 161197 h 232399"/>
                <a:gd name="connsiteX2" fmla="*/ 8708 w 933488"/>
                <a:gd name="connsiteY2" fmla="*/ 46733 h 232399"/>
                <a:gd name="connsiteX3" fmla="*/ 8105 w 933488"/>
                <a:gd name="connsiteY3" fmla="*/ 45930 h 232399"/>
                <a:gd name="connsiteX4" fmla="*/ 4892 w 933488"/>
                <a:gd name="connsiteY4" fmla="*/ 11390 h 232399"/>
                <a:gd name="connsiteX5" fmla="*/ 6900 w 933488"/>
                <a:gd name="connsiteY5" fmla="*/ 8779 h 232399"/>
                <a:gd name="connsiteX6" fmla="*/ 10314 w 933488"/>
                <a:gd name="connsiteY6" fmla="*/ 5566 h 232399"/>
                <a:gd name="connsiteX7" fmla="*/ 45055 w 933488"/>
                <a:gd name="connsiteY7" fmla="*/ 6972 h 232399"/>
                <a:gd name="connsiteX8" fmla="*/ 776623 w 933488"/>
                <a:gd name="connsiteY8" fmla="*/ 112801 h 232399"/>
                <a:gd name="connsiteX9" fmla="*/ 890484 w 933488"/>
                <a:gd name="connsiteY9" fmla="*/ 43319 h 232399"/>
                <a:gd name="connsiteX10" fmla="*/ 923619 w 933488"/>
                <a:gd name="connsiteY10" fmla="*/ 43721 h 232399"/>
                <a:gd name="connsiteX11" fmla="*/ 928037 w 933488"/>
                <a:gd name="connsiteY11" fmla="*/ 48339 h 232399"/>
                <a:gd name="connsiteX12" fmla="*/ 928840 w 933488"/>
                <a:gd name="connsiteY12" fmla="*/ 49745 h 232399"/>
                <a:gd name="connsiteX13" fmla="*/ 922816 w 933488"/>
                <a:gd name="connsiteY13" fmla="*/ 85892 h 232399"/>
                <a:gd name="connsiteX14" fmla="*/ 923016 w 933488"/>
                <a:gd name="connsiteY14" fmla="*/ 85892 h 23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3488" h="232399">
                  <a:moveTo>
                    <a:pt x="923217" y="86093"/>
                  </a:moveTo>
                  <a:cubicBezTo>
                    <a:pt x="885062" y="115010"/>
                    <a:pt x="843695" y="140312"/>
                    <a:pt x="799917" y="161197"/>
                  </a:cubicBezTo>
                  <a:cubicBezTo>
                    <a:pt x="535846" y="287911"/>
                    <a:pt x="225186" y="242929"/>
                    <a:pt x="8708" y="46733"/>
                  </a:cubicBezTo>
                  <a:cubicBezTo>
                    <a:pt x="8507" y="46532"/>
                    <a:pt x="8105" y="46331"/>
                    <a:pt x="8105" y="45930"/>
                  </a:cubicBezTo>
                  <a:cubicBezTo>
                    <a:pt x="-1534" y="36692"/>
                    <a:pt x="-2538" y="22033"/>
                    <a:pt x="4892" y="11390"/>
                  </a:cubicBezTo>
                  <a:cubicBezTo>
                    <a:pt x="5495" y="10385"/>
                    <a:pt x="6298" y="9582"/>
                    <a:pt x="6900" y="8779"/>
                  </a:cubicBezTo>
                  <a:cubicBezTo>
                    <a:pt x="8105" y="7574"/>
                    <a:pt x="9109" y="6570"/>
                    <a:pt x="10314" y="5566"/>
                  </a:cubicBezTo>
                  <a:cubicBezTo>
                    <a:pt x="20556" y="-2266"/>
                    <a:pt x="35215" y="-1864"/>
                    <a:pt x="45055" y="6972"/>
                  </a:cubicBezTo>
                  <a:cubicBezTo>
                    <a:pt x="245267" y="188508"/>
                    <a:pt x="532231" y="229876"/>
                    <a:pt x="776623" y="112801"/>
                  </a:cubicBezTo>
                  <a:cubicBezTo>
                    <a:pt x="816785" y="93523"/>
                    <a:pt x="855141" y="70027"/>
                    <a:pt x="890484" y="43319"/>
                  </a:cubicBezTo>
                  <a:cubicBezTo>
                    <a:pt x="900525" y="35889"/>
                    <a:pt x="914381" y="36090"/>
                    <a:pt x="923619" y="43721"/>
                  </a:cubicBezTo>
                  <a:cubicBezTo>
                    <a:pt x="925225" y="44926"/>
                    <a:pt x="926832" y="46532"/>
                    <a:pt x="928037" y="48339"/>
                  </a:cubicBezTo>
                  <a:cubicBezTo>
                    <a:pt x="928238" y="48942"/>
                    <a:pt x="928639" y="49143"/>
                    <a:pt x="928840" y="49745"/>
                  </a:cubicBezTo>
                  <a:cubicBezTo>
                    <a:pt x="936873" y="61392"/>
                    <a:pt x="934262" y="77257"/>
                    <a:pt x="922816" y="85892"/>
                  </a:cubicBezTo>
                  <a:lnTo>
                    <a:pt x="923016" y="85892"/>
                  </a:lnTo>
                  <a:close/>
                </a:path>
              </a:pathLst>
            </a:custGeom>
            <a:solidFill>
              <a:schemeClr val="accent3"/>
            </a:solidFill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10271" name="Freeform: Shape 103">
              <a:extLst>
                <a:ext uri="{FF2B5EF4-FFF2-40B4-BE49-F238E27FC236}">
                  <a16:creationId xmlns:a16="http://schemas.microsoft.com/office/drawing/2014/main" id="{791BDDB7-677C-8A8D-112F-DDDD31DA2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031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IN"/>
            </a:p>
          </p:txBody>
        </p:sp>
        <p:sp>
          <p:nvSpPr>
            <p:cNvPr id="10272" name="Freeform: Shape 104">
              <a:extLst>
                <a:ext uri="{FF2B5EF4-FFF2-40B4-BE49-F238E27FC236}">
                  <a16:creationId xmlns:a16="http://schemas.microsoft.com/office/drawing/2014/main" id="{FD102528-E6C5-53FE-1EAB-009F2CBE1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8157" y="1996725"/>
              <a:ext cx="1169132" cy="1169133"/>
            </a:xfrm>
            <a:custGeom>
              <a:avLst/>
              <a:gdLst>
                <a:gd name="T0" fmla="*/ 191472 w 1169132"/>
                <a:gd name="T1" fmla="*/ 1017222 h 1169133"/>
                <a:gd name="T2" fmla="*/ 151911 w 1169132"/>
                <a:gd name="T3" fmla="*/ 191472 h 1169133"/>
                <a:gd name="T4" fmla="*/ 977661 w 1169132"/>
                <a:gd name="T5" fmla="*/ 151911 h 1169133"/>
                <a:gd name="T6" fmla="*/ 1017221 w 1169132"/>
                <a:gd name="T7" fmla="*/ 977661 h 1169133"/>
                <a:gd name="T8" fmla="*/ 191472 w 1169132"/>
                <a:gd name="T9" fmla="*/ 1017222 h 1169133"/>
                <a:gd name="T10" fmla="*/ 191472 w 1169132"/>
                <a:gd name="T11" fmla="*/ 1017222 h 116913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69132" h="1169133">
                  <a:moveTo>
                    <a:pt x="191472" y="1017222"/>
                  </a:moveTo>
                  <a:cubicBezTo>
                    <a:pt x="-47497" y="800141"/>
                    <a:pt x="-65169" y="430441"/>
                    <a:pt x="151911" y="191472"/>
                  </a:cubicBezTo>
                  <a:cubicBezTo>
                    <a:pt x="368992" y="-47497"/>
                    <a:pt x="738692" y="-65169"/>
                    <a:pt x="977661" y="151911"/>
                  </a:cubicBezTo>
                  <a:cubicBezTo>
                    <a:pt x="1216630" y="368992"/>
                    <a:pt x="1234302" y="738692"/>
                    <a:pt x="1017221" y="977661"/>
                  </a:cubicBezTo>
                  <a:cubicBezTo>
                    <a:pt x="800141" y="1216631"/>
                    <a:pt x="430441" y="1234303"/>
                    <a:pt x="191472" y="1017222"/>
                  </a:cubicBezTo>
                  <a:close/>
                </a:path>
              </a:pathLst>
            </a:custGeom>
            <a:noFill/>
            <a:ln w="10416" cap="flat">
              <a:solidFill>
                <a:srgbClr val="DDDD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en-IN"/>
            </a:p>
          </p:txBody>
        </p:sp>
      </p:grpSp>
      <p:pic>
        <p:nvPicPr>
          <p:cNvPr id="10263" name="Graphic 105">
            <a:extLst>
              <a:ext uri="{FF2B5EF4-FFF2-40B4-BE49-F238E27FC236}">
                <a16:creationId xmlns:a16="http://schemas.microsoft.com/office/drawing/2014/main" id="{36BE78BD-5E2F-8BE9-EA8A-AC6BC30B0F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4038600"/>
            <a:ext cx="5619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9" name="Graphic 38">
            <a:extLst>
              <a:ext uri="{FF2B5EF4-FFF2-40B4-BE49-F238E27FC236}">
                <a16:creationId xmlns:a16="http://schemas.microsoft.com/office/drawing/2014/main" id="{FA6839B0-819B-1D0B-35DE-03BE7D7C826A}"/>
              </a:ext>
            </a:extLst>
          </p:cNvPr>
          <p:cNvGrpSpPr/>
          <p:nvPr/>
        </p:nvGrpSpPr>
        <p:grpSpPr>
          <a:xfrm>
            <a:off x="559607" y="2572655"/>
            <a:ext cx="390385" cy="412294"/>
            <a:chOff x="4294897" y="2331378"/>
            <a:chExt cx="555601" cy="488324"/>
          </a:xfrm>
          <a:solidFill>
            <a:schemeClr val="accent3"/>
          </a:solidFill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B2C6B9E1-C6AA-6231-C536-427988479787}"/>
                </a:ext>
              </a:extLst>
            </p:cNvPr>
            <p:cNvSpPr/>
            <p:nvPr/>
          </p:nvSpPr>
          <p:spPr>
            <a:xfrm>
              <a:off x="4294897" y="2424985"/>
              <a:ext cx="555601" cy="394716"/>
            </a:xfrm>
            <a:custGeom>
              <a:avLst/>
              <a:gdLst>
                <a:gd name="connsiteX0" fmla="*/ 201 w 555601"/>
                <a:gd name="connsiteY0" fmla="*/ 169259 h 394716"/>
                <a:gd name="connsiteX1" fmla="*/ 87756 w 555601"/>
                <a:gd name="connsiteY1" fmla="*/ 13627 h 394716"/>
                <a:gd name="connsiteX2" fmla="*/ 123501 w 555601"/>
                <a:gd name="connsiteY2" fmla="*/ 3386 h 394716"/>
                <a:gd name="connsiteX3" fmla="*/ 153824 w 555601"/>
                <a:gd name="connsiteY3" fmla="*/ 20053 h 394716"/>
                <a:gd name="connsiteX4" fmla="*/ 164869 w 555601"/>
                <a:gd name="connsiteY4" fmla="*/ 55196 h 394716"/>
                <a:gd name="connsiteX5" fmla="*/ 190573 w 555601"/>
                <a:gd name="connsiteY5" fmla="*/ 62626 h 394716"/>
                <a:gd name="connsiteX6" fmla="*/ 193384 w 555601"/>
                <a:gd name="connsiteY6" fmla="*/ 61421 h 394716"/>
                <a:gd name="connsiteX7" fmla="*/ 233748 w 555601"/>
                <a:gd name="connsiteY7" fmla="*/ 47766 h 394716"/>
                <a:gd name="connsiteX8" fmla="*/ 287767 w 555601"/>
                <a:gd name="connsiteY8" fmla="*/ 42946 h 394716"/>
                <a:gd name="connsiteX9" fmla="*/ 316484 w 555601"/>
                <a:gd name="connsiteY9" fmla="*/ 47163 h 394716"/>
                <a:gd name="connsiteX10" fmla="*/ 355843 w 555601"/>
                <a:gd name="connsiteY10" fmla="*/ 60819 h 394716"/>
                <a:gd name="connsiteX11" fmla="*/ 368896 w 555601"/>
                <a:gd name="connsiteY11" fmla="*/ 61622 h 394716"/>
                <a:gd name="connsiteX12" fmla="*/ 389580 w 555601"/>
                <a:gd name="connsiteY12" fmla="*/ 55999 h 394716"/>
                <a:gd name="connsiteX13" fmla="*/ 389580 w 555601"/>
                <a:gd name="connsiteY13" fmla="*/ 37323 h 394716"/>
                <a:gd name="connsiteX14" fmla="*/ 402232 w 555601"/>
                <a:gd name="connsiteY14" fmla="*/ 19853 h 394716"/>
                <a:gd name="connsiteX15" fmla="*/ 431550 w 555601"/>
                <a:gd name="connsiteY15" fmla="*/ 3587 h 394716"/>
                <a:gd name="connsiteX16" fmla="*/ 468500 w 555601"/>
                <a:gd name="connsiteY16" fmla="*/ 14029 h 394716"/>
                <a:gd name="connsiteX17" fmla="*/ 484766 w 555601"/>
                <a:gd name="connsiteY17" fmla="*/ 42745 h 394716"/>
                <a:gd name="connsiteX18" fmla="*/ 481152 w 555601"/>
                <a:gd name="connsiteY18" fmla="*/ 58610 h 394716"/>
                <a:gd name="connsiteX19" fmla="*/ 465689 w 555601"/>
                <a:gd name="connsiteY19" fmla="*/ 53188 h 394716"/>
                <a:gd name="connsiteX20" fmla="*/ 450427 w 555601"/>
                <a:gd name="connsiteY20" fmla="*/ 26279 h 394716"/>
                <a:gd name="connsiteX21" fmla="*/ 440186 w 555601"/>
                <a:gd name="connsiteY21" fmla="*/ 23467 h 394716"/>
                <a:gd name="connsiteX22" fmla="*/ 416489 w 555601"/>
                <a:gd name="connsiteY22" fmla="*/ 36520 h 394716"/>
                <a:gd name="connsiteX23" fmla="*/ 413276 w 555601"/>
                <a:gd name="connsiteY23" fmla="*/ 49172 h 394716"/>
                <a:gd name="connsiteX24" fmla="*/ 484365 w 555601"/>
                <a:gd name="connsiteY24" fmla="*/ 175082 h 394716"/>
                <a:gd name="connsiteX25" fmla="*/ 493803 w 555601"/>
                <a:gd name="connsiteY25" fmla="*/ 191549 h 394716"/>
                <a:gd name="connsiteX26" fmla="*/ 503844 w 555601"/>
                <a:gd name="connsiteY26" fmla="*/ 194561 h 394716"/>
                <a:gd name="connsiteX27" fmla="*/ 529548 w 555601"/>
                <a:gd name="connsiteY27" fmla="*/ 180504 h 394716"/>
                <a:gd name="connsiteX28" fmla="*/ 532359 w 555601"/>
                <a:gd name="connsiteY28" fmla="*/ 170865 h 394716"/>
                <a:gd name="connsiteX29" fmla="*/ 515491 w 555601"/>
                <a:gd name="connsiteY29" fmla="*/ 141145 h 394716"/>
                <a:gd name="connsiteX30" fmla="*/ 518704 w 555601"/>
                <a:gd name="connsiteY30" fmla="*/ 124276 h 394716"/>
                <a:gd name="connsiteX31" fmla="*/ 534368 w 555601"/>
                <a:gd name="connsiteY31" fmla="*/ 130301 h 394716"/>
                <a:gd name="connsiteX32" fmla="*/ 551638 w 555601"/>
                <a:gd name="connsiteY32" fmla="*/ 161025 h 394716"/>
                <a:gd name="connsiteX33" fmla="*/ 540593 w 555601"/>
                <a:gd name="connsiteY33" fmla="*/ 199582 h 394716"/>
                <a:gd name="connsiteX34" fmla="*/ 515491 w 555601"/>
                <a:gd name="connsiteY34" fmla="*/ 213438 h 394716"/>
                <a:gd name="connsiteX35" fmla="*/ 474525 w 555601"/>
                <a:gd name="connsiteY35" fmla="*/ 202393 h 394716"/>
                <a:gd name="connsiteX36" fmla="*/ 472115 w 555601"/>
                <a:gd name="connsiteY36" fmla="*/ 198578 h 394716"/>
                <a:gd name="connsiteX37" fmla="*/ 455046 w 555601"/>
                <a:gd name="connsiteY37" fmla="*/ 212032 h 394716"/>
                <a:gd name="connsiteX38" fmla="*/ 454644 w 555601"/>
                <a:gd name="connsiteY38" fmla="*/ 217053 h 394716"/>
                <a:gd name="connsiteX39" fmla="*/ 430747 w 555601"/>
                <a:gd name="connsiteY39" fmla="*/ 274486 h 394716"/>
                <a:gd name="connsiteX40" fmla="*/ 429944 w 555601"/>
                <a:gd name="connsiteY40" fmla="*/ 274887 h 394716"/>
                <a:gd name="connsiteX41" fmla="*/ 397613 w 555601"/>
                <a:gd name="connsiteY41" fmla="*/ 314849 h 394716"/>
                <a:gd name="connsiteX42" fmla="*/ 349016 w 555601"/>
                <a:gd name="connsiteY42" fmla="*/ 353607 h 394716"/>
                <a:gd name="connsiteX43" fmla="*/ 317287 w 555601"/>
                <a:gd name="connsiteY43" fmla="*/ 381921 h 394716"/>
                <a:gd name="connsiteX44" fmla="*/ 277927 w 555601"/>
                <a:gd name="connsiteY44" fmla="*/ 364250 h 394716"/>
                <a:gd name="connsiteX45" fmla="*/ 248207 w 555601"/>
                <a:gd name="connsiteY45" fmla="*/ 387745 h 394716"/>
                <a:gd name="connsiteX46" fmla="*/ 191778 w 555601"/>
                <a:gd name="connsiteY46" fmla="*/ 368467 h 394716"/>
                <a:gd name="connsiteX47" fmla="*/ 189569 w 555601"/>
                <a:gd name="connsiteY47" fmla="*/ 354811 h 394716"/>
                <a:gd name="connsiteX48" fmla="*/ 158242 w 555601"/>
                <a:gd name="connsiteY48" fmla="*/ 314849 h 394716"/>
                <a:gd name="connsiteX49" fmla="*/ 125911 w 555601"/>
                <a:gd name="connsiteY49" fmla="*/ 274686 h 394716"/>
                <a:gd name="connsiteX50" fmla="*/ 122095 w 555601"/>
                <a:gd name="connsiteY50" fmla="*/ 273482 h 394716"/>
                <a:gd name="connsiteX51" fmla="*/ 100608 w 555601"/>
                <a:gd name="connsiteY51" fmla="*/ 217655 h 394716"/>
                <a:gd name="connsiteX52" fmla="*/ 99805 w 555601"/>
                <a:gd name="connsiteY52" fmla="*/ 210827 h 394716"/>
                <a:gd name="connsiteX53" fmla="*/ 83539 w 555601"/>
                <a:gd name="connsiteY53" fmla="*/ 198377 h 394716"/>
                <a:gd name="connsiteX54" fmla="*/ 79322 w 555601"/>
                <a:gd name="connsiteY54" fmla="*/ 205004 h 394716"/>
                <a:gd name="connsiteX55" fmla="*/ 43778 w 555601"/>
                <a:gd name="connsiteY55" fmla="*/ 215044 h 394716"/>
                <a:gd name="connsiteX56" fmla="*/ 12852 w 555601"/>
                <a:gd name="connsiteY56" fmla="*/ 197975 h 394716"/>
                <a:gd name="connsiteX57" fmla="*/ 0 w 555601"/>
                <a:gd name="connsiteY57" fmla="*/ 180705 h 394716"/>
                <a:gd name="connsiteX58" fmla="*/ 0 w 555601"/>
                <a:gd name="connsiteY58" fmla="*/ 168857 h 394716"/>
                <a:gd name="connsiteX59" fmla="*/ 0 w 555601"/>
                <a:gd name="connsiteY59" fmla="*/ 168857 h 394716"/>
                <a:gd name="connsiteX60" fmla="*/ 251420 w 555601"/>
                <a:gd name="connsiteY60" fmla="*/ 252998 h 394716"/>
                <a:gd name="connsiteX61" fmla="*/ 270899 w 555601"/>
                <a:gd name="connsiteY61" fmla="*/ 276895 h 394716"/>
                <a:gd name="connsiteX62" fmla="*/ 265678 w 555601"/>
                <a:gd name="connsiteY62" fmla="*/ 307419 h 394716"/>
                <a:gd name="connsiteX63" fmla="*/ 286362 w 555601"/>
                <a:gd name="connsiteY63" fmla="*/ 341156 h 394716"/>
                <a:gd name="connsiteX64" fmla="*/ 287767 w 555601"/>
                <a:gd name="connsiteY64" fmla="*/ 344369 h 394716"/>
                <a:gd name="connsiteX65" fmla="*/ 306242 w 555601"/>
                <a:gd name="connsiteY65" fmla="*/ 358627 h 394716"/>
                <a:gd name="connsiteX66" fmla="*/ 326926 w 555601"/>
                <a:gd name="connsiteY66" fmla="*/ 350795 h 394716"/>
                <a:gd name="connsiteX67" fmla="*/ 321906 w 555601"/>
                <a:gd name="connsiteY67" fmla="*/ 334328 h 394716"/>
                <a:gd name="connsiteX68" fmla="*/ 306644 w 555601"/>
                <a:gd name="connsiteY68" fmla="*/ 322079 h 394716"/>
                <a:gd name="connsiteX69" fmla="*/ 303632 w 555601"/>
                <a:gd name="connsiteY69" fmla="*/ 308423 h 394716"/>
                <a:gd name="connsiteX70" fmla="*/ 316082 w 555601"/>
                <a:gd name="connsiteY70" fmla="*/ 303001 h 394716"/>
                <a:gd name="connsiteX71" fmla="*/ 322107 w 555601"/>
                <a:gd name="connsiteY71" fmla="*/ 306415 h 394716"/>
                <a:gd name="connsiteX72" fmla="*/ 351425 w 555601"/>
                <a:gd name="connsiteY72" fmla="*/ 329710 h 394716"/>
                <a:gd name="connsiteX73" fmla="*/ 375122 w 555601"/>
                <a:gd name="connsiteY73" fmla="*/ 321878 h 394716"/>
                <a:gd name="connsiteX74" fmla="*/ 369298 w 555601"/>
                <a:gd name="connsiteY74" fmla="*/ 306616 h 394716"/>
                <a:gd name="connsiteX75" fmla="*/ 339577 w 555601"/>
                <a:gd name="connsiteY75" fmla="*/ 282920 h 394716"/>
                <a:gd name="connsiteX76" fmla="*/ 334557 w 555601"/>
                <a:gd name="connsiteY76" fmla="*/ 271273 h 394716"/>
                <a:gd name="connsiteX77" fmla="*/ 352630 w 555601"/>
                <a:gd name="connsiteY77" fmla="*/ 265449 h 394716"/>
                <a:gd name="connsiteX78" fmla="*/ 382753 w 555601"/>
                <a:gd name="connsiteY78" fmla="*/ 289346 h 394716"/>
                <a:gd name="connsiteX79" fmla="*/ 396810 w 555601"/>
                <a:gd name="connsiteY79" fmla="*/ 292559 h 394716"/>
                <a:gd name="connsiteX80" fmla="*/ 406850 w 555601"/>
                <a:gd name="connsiteY80" fmla="*/ 282116 h 394716"/>
                <a:gd name="connsiteX81" fmla="*/ 401428 w 555601"/>
                <a:gd name="connsiteY81" fmla="*/ 266654 h 394716"/>
                <a:gd name="connsiteX82" fmla="*/ 373113 w 555601"/>
                <a:gd name="connsiteY82" fmla="*/ 243962 h 394716"/>
                <a:gd name="connsiteX83" fmla="*/ 369900 w 555601"/>
                <a:gd name="connsiteY83" fmla="*/ 230909 h 394716"/>
                <a:gd name="connsiteX84" fmla="*/ 381949 w 555601"/>
                <a:gd name="connsiteY84" fmla="*/ 224884 h 394716"/>
                <a:gd name="connsiteX85" fmla="*/ 387974 w 555601"/>
                <a:gd name="connsiteY85" fmla="*/ 228097 h 394716"/>
                <a:gd name="connsiteX86" fmla="*/ 414682 w 555601"/>
                <a:gd name="connsiteY86" fmla="*/ 249384 h 394716"/>
                <a:gd name="connsiteX87" fmla="*/ 438981 w 555601"/>
                <a:gd name="connsiteY87" fmla="*/ 241552 h 394716"/>
                <a:gd name="connsiteX88" fmla="*/ 431550 w 555601"/>
                <a:gd name="connsiteY88" fmla="*/ 225286 h 394716"/>
                <a:gd name="connsiteX89" fmla="*/ 373716 w 555601"/>
                <a:gd name="connsiteY89" fmla="*/ 179500 h 394716"/>
                <a:gd name="connsiteX90" fmla="*/ 318492 w 555601"/>
                <a:gd name="connsiteY90" fmla="*/ 139136 h 394716"/>
                <a:gd name="connsiteX91" fmla="*/ 268891 w 555601"/>
                <a:gd name="connsiteY91" fmla="*/ 126887 h 394716"/>
                <a:gd name="connsiteX92" fmla="*/ 250617 w 555601"/>
                <a:gd name="connsiteY92" fmla="*/ 129497 h 394716"/>
                <a:gd name="connsiteX93" fmla="*/ 184950 w 555601"/>
                <a:gd name="connsiteY93" fmla="*/ 86523 h 394716"/>
                <a:gd name="connsiteX94" fmla="*/ 181938 w 555601"/>
                <a:gd name="connsiteY94" fmla="*/ 83310 h 394716"/>
                <a:gd name="connsiteX95" fmla="*/ 152820 w 555601"/>
                <a:gd name="connsiteY95" fmla="*/ 74675 h 394716"/>
                <a:gd name="connsiteX96" fmla="*/ 93780 w 555601"/>
                <a:gd name="connsiteY96" fmla="*/ 179099 h 394716"/>
                <a:gd name="connsiteX97" fmla="*/ 120087 w 555601"/>
                <a:gd name="connsiteY97" fmla="*/ 199582 h 394716"/>
                <a:gd name="connsiteX98" fmla="*/ 148201 w 555601"/>
                <a:gd name="connsiteY98" fmla="*/ 177291 h 394716"/>
                <a:gd name="connsiteX99" fmla="*/ 205835 w 555601"/>
                <a:gd name="connsiteY99" fmla="*/ 194361 h 394716"/>
                <a:gd name="connsiteX100" fmla="*/ 207040 w 555601"/>
                <a:gd name="connsiteY100" fmla="*/ 197373 h 394716"/>
                <a:gd name="connsiteX101" fmla="*/ 250215 w 555601"/>
                <a:gd name="connsiteY101" fmla="*/ 210024 h 394716"/>
                <a:gd name="connsiteX102" fmla="*/ 251018 w 555601"/>
                <a:gd name="connsiteY102" fmla="*/ 252798 h 394716"/>
                <a:gd name="connsiteX103" fmla="*/ 251018 w 555601"/>
                <a:gd name="connsiteY103" fmla="*/ 252798 h 394716"/>
                <a:gd name="connsiteX104" fmla="*/ 461472 w 555601"/>
                <a:gd name="connsiteY104" fmla="*/ 179299 h 394716"/>
                <a:gd name="connsiteX105" fmla="*/ 402633 w 555601"/>
                <a:gd name="connsiteY105" fmla="*/ 75077 h 394716"/>
                <a:gd name="connsiteX106" fmla="*/ 374921 w 555601"/>
                <a:gd name="connsiteY106" fmla="*/ 82908 h 394716"/>
                <a:gd name="connsiteX107" fmla="*/ 348413 w 555601"/>
                <a:gd name="connsiteY107" fmla="*/ 81703 h 394716"/>
                <a:gd name="connsiteX108" fmla="*/ 324516 w 555601"/>
                <a:gd name="connsiteY108" fmla="*/ 73068 h 394716"/>
                <a:gd name="connsiteX109" fmla="*/ 286763 w 555601"/>
                <a:gd name="connsiteY109" fmla="*/ 64835 h 394716"/>
                <a:gd name="connsiteX110" fmla="*/ 234953 w 555601"/>
                <a:gd name="connsiteY110" fmla="*/ 69655 h 394716"/>
                <a:gd name="connsiteX111" fmla="*/ 213466 w 555601"/>
                <a:gd name="connsiteY111" fmla="*/ 74474 h 394716"/>
                <a:gd name="connsiteX112" fmla="*/ 208044 w 555601"/>
                <a:gd name="connsiteY112" fmla="*/ 86322 h 394716"/>
                <a:gd name="connsiteX113" fmla="*/ 228527 w 555601"/>
                <a:gd name="connsiteY113" fmla="*/ 105801 h 394716"/>
                <a:gd name="connsiteX114" fmla="*/ 255235 w 555601"/>
                <a:gd name="connsiteY114" fmla="*/ 106404 h 394716"/>
                <a:gd name="connsiteX115" fmla="*/ 335160 w 555601"/>
                <a:gd name="connsiteY115" fmla="*/ 123272 h 394716"/>
                <a:gd name="connsiteX116" fmla="*/ 396408 w 555601"/>
                <a:gd name="connsiteY116" fmla="*/ 168857 h 394716"/>
                <a:gd name="connsiteX117" fmla="*/ 435165 w 555601"/>
                <a:gd name="connsiteY117" fmla="*/ 199381 h 394716"/>
                <a:gd name="connsiteX118" fmla="*/ 461472 w 555601"/>
                <a:gd name="connsiteY118" fmla="*/ 178898 h 394716"/>
                <a:gd name="connsiteX119" fmla="*/ 461472 w 555601"/>
                <a:gd name="connsiteY119" fmla="*/ 178898 h 394716"/>
                <a:gd name="connsiteX120" fmla="*/ 56630 w 555601"/>
                <a:gd name="connsiteY120" fmla="*/ 197172 h 394716"/>
                <a:gd name="connsiteX121" fmla="*/ 61650 w 555601"/>
                <a:gd name="connsiteY121" fmla="*/ 192553 h 394716"/>
                <a:gd name="connsiteX122" fmla="*/ 71088 w 555601"/>
                <a:gd name="connsiteY122" fmla="*/ 176086 h 394716"/>
                <a:gd name="connsiteX123" fmla="*/ 142980 w 555601"/>
                <a:gd name="connsiteY123" fmla="*/ 48770 h 394716"/>
                <a:gd name="connsiteX124" fmla="*/ 139767 w 555601"/>
                <a:gd name="connsiteY124" fmla="*/ 37123 h 394716"/>
                <a:gd name="connsiteX125" fmla="*/ 115669 w 555601"/>
                <a:gd name="connsiteY125" fmla="*/ 23668 h 394716"/>
                <a:gd name="connsiteX126" fmla="*/ 105428 w 555601"/>
                <a:gd name="connsiteY126" fmla="*/ 26479 h 394716"/>
                <a:gd name="connsiteX127" fmla="*/ 23495 w 555601"/>
                <a:gd name="connsiteY127" fmla="*/ 171267 h 394716"/>
                <a:gd name="connsiteX128" fmla="*/ 26307 w 555601"/>
                <a:gd name="connsiteY128" fmla="*/ 180906 h 394716"/>
                <a:gd name="connsiteX129" fmla="*/ 51810 w 555601"/>
                <a:gd name="connsiteY129" fmla="*/ 194963 h 394716"/>
                <a:gd name="connsiteX130" fmla="*/ 56630 w 555601"/>
                <a:gd name="connsiteY130" fmla="*/ 196971 h 394716"/>
                <a:gd name="connsiteX131" fmla="*/ 56630 w 555601"/>
                <a:gd name="connsiteY131" fmla="*/ 196971 h 394716"/>
                <a:gd name="connsiteX132" fmla="*/ 237162 w 555601"/>
                <a:gd name="connsiteY132" fmla="*/ 232515 h 394716"/>
                <a:gd name="connsiteX133" fmla="*/ 227724 w 555601"/>
                <a:gd name="connsiteY133" fmla="*/ 218659 h 394716"/>
                <a:gd name="connsiteX134" fmla="*/ 211458 w 555601"/>
                <a:gd name="connsiteY134" fmla="*/ 220868 h 394716"/>
                <a:gd name="connsiteX135" fmla="*/ 154226 w 555601"/>
                <a:gd name="connsiteY135" fmla="*/ 266453 h 394716"/>
                <a:gd name="connsiteX136" fmla="*/ 151414 w 555601"/>
                <a:gd name="connsiteY136" fmla="*/ 287538 h 394716"/>
                <a:gd name="connsiteX137" fmla="*/ 172701 w 555601"/>
                <a:gd name="connsiteY137" fmla="*/ 289145 h 394716"/>
                <a:gd name="connsiteX138" fmla="*/ 229732 w 555601"/>
                <a:gd name="connsiteY138" fmla="*/ 243359 h 394716"/>
                <a:gd name="connsiteX139" fmla="*/ 237162 w 555601"/>
                <a:gd name="connsiteY139" fmla="*/ 232114 h 394716"/>
                <a:gd name="connsiteX140" fmla="*/ 237162 w 555601"/>
                <a:gd name="connsiteY140" fmla="*/ 232114 h 394716"/>
                <a:gd name="connsiteX141" fmla="*/ 251219 w 555601"/>
                <a:gd name="connsiteY141" fmla="*/ 286936 h 394716"/>
                <a:gd name="connsiteX142" fmla="*/ 241982 w 555601"/>
                <a:gd name="connsiteY142" fmla="*/ 273080 h 394716"/>
                <a:gd name="connsiteX143" fmla="*/ 225716 w 555601"/>
                <a:gd name="connsiteY143" fmla="*/ 275289 h 394716"/>
                <a:gd name="connsiteX144" fmla="*/ 186356 w 555601"/>
                <a:gd name="connsiteY144" fmla="*/ 306817 h 394716"/>
                <a:gd name="connsiteX145" fmla="*/ 183344 w 555601"/>
                <a:gd name="connsiteY145" fmla="*/ 327902 h 394716"/>
                <a:gd name="connsiteX146" fmla="*/ 204429 w 555601"/>
                <a:gd name="connsiteY146" fmla="*/ 329910 h 394716"/>
                <a:gd name="connsiteX147" fmla="*/ 243990 w 555601"/>
                <a:gd name="connsiteY147" fmla="*/ 297981 h 394716"/>
                <a:gd name="connsiteX148" fmla="*/ 251018 w 555601"/>
                <a:gd name="connsiteY148" fmla="*/ 287137 h 394716"/>
                <a:gd name="connsiteX149" fmla="*/ 251018 w 555601"/>
                <a:gd name="connsiteY149" fmla="*/ 287137 h 394716"/>
                <a:gd name="connsiteX150" fmla="*/ 187159 w 555601"/>
                <a:gd name="connsiteY150" fmla="*/ 207213 h 394716"/>
                <a:gd name="connsiteX151" fmla="*/ 178123 w 555601"/>
                <a:gd name="connsiteY151" fmla="*/ 193356 h 394716"/>
                <a:gd name="connsiteX152" fmla="*/ 162459 w 555601"/>
                <a:gd name="connsiteY152" fmla="*/ 194762 h 394716"/>
                <a:gd name="connsiteX153" fmla="*/ 121894 w 555601"/>
                <a:gd name="connsiteY153" fmla="*/ 227294 h 394716"/>
                <a:gd name="connsiteX154" fmla="*/ 119485 w 555601"/>
                <a:gd name="connsiteY154" fmla="*/ 247978 h 394716"/>
                <a:gd name="connsiteX155" fmla="*/ 139767 w 555601"/>
                <a:gd name="connsiteY155" fmla="*/ 250187 h 394716"/>
                <a:gd name="connsiteX156" fmla="*/ 180331 w 555601"/>
                <a:gd name="connsiteY156" fmla="*/ 217655 h 394716"/>
                <a:gd name="connsiteX157" fmla="*/ 187159 w 555601"/>
                <a:gd name="connsiteY157" fmla="*/ 207213 h 394716"/>
                <a:gd name="connsiteX158" fmla="*/ 187159 w 555601"/>
                <a:gd name="connsiteY158" fmla="*/ 207213 h 394716"/>
                <a:gd name="connsiteX159" fmla="*/ 211257 w 555601"/>
                <a:gd name="connsiteY159" fmla="*/ 358024 h 394716"/>
                <a:gd name="connsiteX160" fmla="*/ 219892 w 555601"/>
                <a:gd name="connsiteY160" fmla="*/ 371680 h 394716"/>
                <a:gd name="connsiteX161" fmla="*/ 235756 w 555601"/>
                <a:gd name="connsiteY161" fmla="*/ 370475 h 394716"/>
                <a:gd name="connsiteX162" fmla="*/ 258649 w 555601"/>
                <a:gd name="connsiteY162" fmla="*/ 352201 h 394716"/>
                <a:gd name="connsiteX163" fmla="*/ 261059 w 555601"/>
                <a:gd name="connsiteY163" fmla="*/ 331316 h 394716"/>
                <a:gd name="connsiteX164" fmla="*/ 240174 w 555601"/>
                <a:gd name="connsiteY164" fmla="*/ 329308 h 394716"/>
                <a:gd name="connsiteX165" fmla="*/ 217884 w 555601"/>
                <a:gd name="connsiteY165" fmla="*/ 347381 h 394716"/>
                <a:gd name="connsiteX166" fmla="*/ 211257 w 555601"/>
                <a:gd name="connsiteY166" fmla="*/ 357824 h 394716"/>
                <a:gd name="connsiteX167" fmla="*/ 211257 w 555601"/>
                <a:gd name="connsiteY167" fmla="*/ 357824 h 39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</a:cxnLst>
              <a:rect l="l" t="t" r="r" b="b"/>
              <a:pathLst>
                <a:path w="555601" h="394716">
                  <a:moveTo>
                    <a:pt x="201" y="169259"/>
                  </a:moveTo>
                  <a:cubicBezTo>
                    <a:pt x="29319" y="117248"/>
                    <a:pt x="58437" y="65437"/>
                    <a:pt x="87756" y="13627"/>
                  </a:cubicBezTo>
                  <a:cubicBezTo>
                    <a:pt x="94985" y="775"/>
                    <a:pt x="110247" y="-3442"/>
                    <a:pt x="123501" y="3386"/>
                  </a:cubicBezTo>
                  <a:cubicBezTo>
                    <a:pt x="133743" y="8607"/>
                    <a:pt x="143984" y="14230"/>
                    <a:pt x="153824" y="20053"/>
                  </a:cubicBezTo>
                  <a:cubicBezTo>
                    <a:pt x="165873" y="27283"/>
                    <a:pt x="169488" y="38930"/>
                    <a:pt x="164869" y="55196"/>
                  </a:cubicBezTo>
                  <a:cubicBezTo>
                    <a:pt x="173504" y="57807"/>
                    <a:pt x="181938" y="60216"/>
                    <a:pt x="190573" y="62626"/>
                  </a:cubicBezTo>
                  <a:cubicBezTo>
                    <a:pt x="191376" y="62827"/>
                    <a:pt x="192581" y="62024"/>
                    <a:pt x="193384" y="61421"/>
                  </a:cubicBezTo>
                  <a:cubicBezTo>
                    <a:pt x="205032" y="51380"/>
                    <a:pt x="219290" y="49172"/>
                    <a:pt x="233748" y="47766"/>
                  </a:cubicBezTo>
                  <a:cubicBezTo>
                    <a:pt x="251621" y="45958"/>
                    <a:pt x="269694" y="44754"/>
                    <a:pt x="287767" y="42946"/>
                  </a:cubicBezTo>
                  <a:cubicBezTo>
                    <a:pt x="297808" y="41942"/>
                    <a:pt x="307246" y="43950"/>
                    <a:pt x="316484" y="47163"/>
                  </a:cubicBezTo>
                  <a:cubicBezTo>
                    <a:pt x="329537" y="51581"/>
                    <a:pt x="342590" y="56602"/>
                    <a:pt x="355843" y="60819"/>
                  </a:cubicBezTo>
                  <a:cubicBezTo>
                    <a:pt x="359860" y="62024"/>
                    <a:pt x="364679" y="62425"/>
                    <a:pt x="368896" y="61622"/>
                  </a:cubicBezTo>
                  <a:cubicBezTo>
                    <a:pt x="376326" y="60216"/>
                    <a:pt x="383556" y="57606"/>
                    <a:pt x="389580" y="55999"/>
                  </a:cubicBezTo>
                  <a:cubicBezTo>
                    <a:pt x="389580" y="49372"/>
                    <a:pt x="388978" y="43348"/>
                    <a:pt x="389580" y="37323"/>
                  </a:cubicBezTo>
                  <a:cubicBezTo>
                    <a:pt x="390584" y="29492"/>
                    <a:pt x="395404" y="23869"/>
                    <a:pt x="402232" y="19853"/>
                  </a:cubicBezTo>
                  <a:cubicBezTo>
                    <a:pt x="411871" y="14230"/>
                    <a:pt x="421711" y="8808"/>
                    <a:pt x="431550" y="3587"/>
                  </a:cubicBezTo>
                  <a:cubicBezTo>
                    <a:pt x="445407" y="-3844"/>
                    <a:pt x="460669" y="574"/>
                    <a:pt x="468500" y="14029"/>
                  </a:cubicBezTo>
                  <a:cubicBezTo>
                    <a:pt x="474123" y="23467"/>
                    <a:pt x="479545" y="33106"/>
                    <a:pt x="484766" y="42745"/>
                  </a:cubicBezTo>
                  <a:cubicBezTo>
                    <a:pt x="488381" y="49172"/>
                    <a:pt x="486775" y="55598"/>
                    <a:pt x="481152" y="58610"/>
                  </a:cubicBezTo>
                  <a:cubicBezTo>
                    <a:pt x="475328" y="61823"/>
                    <a:pt x="469504" y="59815"/>
                    <a:pt x="465689" y="53188"/>
                  </a:cubicBezTo>
                  <a:cubicBezTo>
                    <a:pt x="460468" y="44352"/>
                    <a:pt x="455648" y="35315"/>
                    <a:pt x="450427" y="26279"/>
                  </a:cubicBezTo>
                  <a:cubicBezTo>
                    <a:pt x="447616" y="21258"/>
                    <a:pt x="445407" y="20656"/>
                    <a:pt x="440186" y="23467"/>
                  </a:cubicBezTo>
                  <a:cubicBezTo>
                    <a:pt x="432354" y="27684"/>
                    <a:pt x="424321" y="32102"/>
                    <a:pt x="416489" y="36520"/>
                  </a:cubicBezTo>
                  <a:cubicBezTo>
                    <a:pt x="409260" y="40536"/>
                    <a:pt x="408858" y="41541"/>
                    <a:pt x="413276" y="49172"/>
                  </a:cubicBezTo>
                  <a:cubicBezTo>
                    <a:pt x="436973" y="91142"/>
                    <a:pt x="460669" y="133112"/>
                    <a:pt x="484365" y="175082"/>
                  </a:cubicBezTo>
                  <a:cubicBezTo>
                    <a:pt x="487377" y="180504"/>
                    <a:pt x="490590" y="186127"/>
                    <a:pt x="493803" y="191549"/>
                  </a:cubicBezTo>
                  <a:cubicBezTo>
                    <a:pt x="496815" y="196569"/>
                    <a:pt x="498823" y="197373"/>
                    <a:pt x="503844" y="194561"/>
                  </a:cubicBezTo>
                  <a:cubicBezTo>
                    <a:pt x="512479" y="189943"/>
                    <a:pt x="520913" y="185123"/>
                    <a:pt x="529548" y="180504"/>
                  </a:cubicBezTo>
                  <a:cubicBezTo>
                    <a:pt x="533966" y="178095"/>
                    <a:pt x="534970" y="175283"/>
                    <a:pt x="532359" y="170865"/>
                  </a:cubicBezTo>
                  <a:cubicBezTo>
                    <a:pt x="526536" y="161025"/>
                    <a:pt x="521114" y="151185"/>
                    <a:pt x="515491" y="141145"/>
                  </a:cubicBezTo>
                  <a:cubicBezTo>
                    <a:pt x="511475" y="133915"/>
                    <a:pt x="512680" y="127489"/>
                    <a:pt x="518704" y="124276"/>
                  </a:cubicBezTo>
                  <a:cubicBezTo>
                    <a:pt x="524528" y="121063"/>
                    <a:pt x="530552" y="123272"/>
                    <a:pt x="534368" y="130301"/>
                  </a:cubicBezTo>
                  <a:cubicBezTo>
                    <a:pt x="540191" y="140542"/>
                    <a:pt x="546015" y="150583"/>
                    <a:pt x="551638" y="161025"/>
                  </a:cubicBezTo>
                  <a:cubicBezTo>
                    <a:pt x="559670" y="175685"/>
                    <a:pt x="555252" y="191147"/>
                    <a:pt x="540593" y="199582"/>
                  </a:cubicBezTo>
                  <a:cubicBezTo>
                    <a:pt x="532359" y="204401"/>
                    <a:pt x="523925" y="208819"/>
                    <a:pt x="515491" y="213438"/>
                  </a:cubicBezTo>
                  <a:cubicBezTo>
                    <a:pt x="498623" y="222675"/>
                    <a:pt x="484164" y="218659"/>
                    <a:pt x="474525" y="202393"/>
                  </a:cubicBezTo>
                  <a:cubicBezTo>
                    <a:pt x="473922" y="201389"/>
                    <a:pt x="473320" y="200586"/>
                    <a:pt x="472115" y="198578"/>
                  </a:cubicBezTo>
                  <a:cubicBezTo>
                    <a:pt x="466291" y="203196"/>
                    <a:pt x="460468" y="207413"/>
                    <a:pt x="455046" y="212032"/>
                  </a:cubicBezTo>
                  <a:cubicBezTo>
                    <a:pt x="454042" y="212835"/>
                    <a:pt x="453841" y="215848"/>
                    <a:pt x="454644" y="217053"/>
                  </a:cubicBezTo>
                  <a:cubicBezTo>
                    <a:pt x="469705" y="238339"/>
                    <a:pt x="458460" y="269666"/>
                    <a:pt x="430747" y="274486"/>
                  </a:cubicBezTo>
                  <a:cubicBezTo>
                    <a:pt x="430346" y="274486"/>
                    <a:pt x="430145" y="274887"/>
                    <a:pt x="429944" y="274887"/>
                  </a:cubicBezTo>
                  <a:cubicBezTo>
                    <a:pt x="427534" y="299186"/>
                    <a:pt x="420104" y="308222"/>
                    <a:pt x="397613" y="314849"/>
                  </a:cubicBezTo>
                  <a:cubicBezTo>
                    <a:pt x="395002" y="345172"/>
                    <a:pt x="382552" y="355213"/>
                    <a:pt x="349016" y="353607"/>
                  </a:cubicBezTo>
                  <a:cubicBezTo>
                    <a:pt x="344196" y="369471"/>
                    <a:pt x="334155" y="379512"/>
                    <a:pt x="317287" y="381921"/>
                  </a:cubicBezTo>
                  <a:cubicBezTo>
                    <a:pt x="300419" y="384331"/>
                    <a:pt x="289173" y="373688"/>
                    <a:pt x="277927" y="364250"/>
                  </a:cubicBezTo>
                  <a:cubicBezTo>
                    <a:pt x="267887" y="372282"/>
                    <a:pt x="258248" y="380516"/>
                    <a:pt x="248207" y="387745"/>
                  </a:cubicBezTo>
                  <a:cubicBezTo>
                    <a:pt x="227724" y="402605"/>
                    <a:pt x="198806" y="392565"/>
                    <a:pt x="191778" y="368467"/>
                  </a:cubicBezTo>
                  <a:cubicBezTo>
                    <a:pt x="190573" y="364250"/>
                    <a:pt x="190372" y="359631"/>
                    <a:pt x="189569" y="354811"/>
                  </a:cubicBezTo>
                  <a:cubicBezTo>
                    <a:pt x="169287" y="349791"/>
                    <a:pt x="158041" y="336939"/>
                    <a:pt x="158242" y="314849"/>
                  </a:cubicBezTo>
                  <a:cubicBezTo>
                    <a:pt x="137156" y="310231"/>
                    <a:pt x="126312" y="296776"/>
                    <a:pt x="125911" y="274686"/>
                  </a:cubicBezTo>
                  <a:cubicBezTo>
                    <a:pt x="124706" y="274285"/>
                    <a:pt x="123501" y="273883"/>
                    <a:pt x="122095" y="273482"/>
                  </a:cubicBezTo>
                  <a:cubicBezTo>
                    <a:pt x="96793" y="266453"/>
                    <a:pt x="86350" y="239544"/>
                    <a:pt x="100608" y="217655"/>
                  </a:cubicBezTo>
                  <a:cubicBezTo>
                    <a:pt x="102616" y="214643"/>
                    <a:pt x="102215" y="212635"/>
                    <a:pt x="99805" y="210827"/>
                  </a:cubicBezTo>
                  <a:cubicBezTo>
                    <a:pt x="94584" y="206811"/>
                    <a:pt x="89362" y="202795"/>
                    <a:pt x="83539" y="198377"/>
                  </a:cubicBezTo>
                  <a:cubicBezTo>
                    <a:pt x="81732" y="201188"/>
                    <a:pt x="80527" y="203196"/>
                    <a:pt x="79322" y="205004"/>
                  </a:cubicBezTo>
                  <a:cubicBezTo>
                    <a:pt x="71490" y="217253"/>
                    <a:pt x="56831" y="221671"/>
                    <a:pt x="43778" y="215044"/>
                  </a:cubicBezTo>
                  <a:cubicBezTo>
                    <a:pt x="33335" y="209622"/>
                    <a:pt x="23294" y="203799"/>
                    <a:pt x="12852" y="197975"/>
                  </a:cubicBezTo>
                  <a:cubicBezTo>
                    <a:pt x="6024" y="194160"/>
                    <a:pt x="2611" y="187533"/>
                    <a:pt x="0" y="180705"/>
                  </a:cubicBezTo>
                  <a:lnTo>
                    <a:pt x="0" y="168857"/>
                  </a:lnTo>
                  <a:lnTo>
                    <a:pt x="0" y="168857"/>
                  </a:lnTo>
                  <a:close/>
                  <a:moveTo>
                    <a:pt x="251420" y="252998"/>
                  </a:moveTo>
                  <a:cubicBezTo>
                    <a:pt x="261260" y="258420"/>
                    <a:pt x="268087" y="266252"/>
                    <a:pt x="270899" y="276895"/>
                  </a:cubicBezTo>
                  <a:cubicBezTo>
                    <a:pt x="273911" y="287739"/>
                    <a:pt x="271300" y="297981"/>
                    <a:pt x="265678" y="307419"/>
                  </a:cubicBezTo>
                  <a:cubicBezTo>
                    <a:pt x="279132" y="315050"/>
                    <a:pt x="285960" y="326095"/>
                    <a:pt x="286362" y="341156"/>
                  </a:cubicBezTo>
                  <a:cubicBezTo>
                    <a:pt x="286362" y="342361"/>
                    <a:pt x="286964" y="343767"/>
                    <a:pt x="287767" y="344369"/>
                  </a:cubicBezTo>
                  <a:cubicBezTo>
                    <a:pt x="293792" y="349189"/>
                    <a:pt x="299615" y="354410"/>
                    <a:pt x="306242" y="358627"/>
                  </a:cubicBezTo>
                  <a:cubicBezTo>
                    <a:pt x="313873" y="363647"/>
                    <a:pt x="323914" y="359430"/>
                    <a:pt x="326926" y="350795"/>
                  </a:cubicBezTo>
                  <a:cubicBezTo>
                    <a:pt x="329135" y="344771"/>
                    <a:pt x="327529" y="339148"/>
                    <a:pt x="321906" y="334328"/>
                  </a:cubicBezTo>
                  <a:cubicBezTo>
                    <a:pt x="316885" y="330111"/>
                    <a:pt x="311664" y="326296"/>
                    <a:pt x="306644" y="322079"/>
                  </a:cubicBezTo>
                  <a:cubicBezTo>
                    <a:pt x="302427" y="318464"/>
                    <a:pt x="301423" y="312841"/>
                    <a:pt x="303632" y="308423"/>
                  </a:cubicBezTo>
                  <a:cubicBezTo>
                    <a:pt x="306041" y="304005"/>
                    <a:pt x="311062" y="301596"/>
                    <a:pt x="316082" y="303001"/>
                  </a:cubicBezTo>
                  <a:cubicBezTo>
                    <a:pt x="318291" y="303604"/>
                    <a:pt x="320299" y="305009"/>
                    <a:pt x="322107" y="306415"/>
                  </a:cubicBezTo>
                  <a:cubicBezTo>
                    <a:pt x="331946" y="314046"/>
                    <a:pt x="341385" y="322079"/>
                    <a:pt x="351425" y="329710"/>
                  </a:cubicBezTo>
                  <a:cubicBezTo>
                    <a:pt x="360462" y="336537"/>
                    <a:pt x="372511" y="332521"/>
                    <a:pt x="375122" y="321878"/>
                  </a:cubicBezTo>
                  <a:cubicBezTo>
                    <a:pt x="376728" y="315653"/>
                    <a:pt x="374318" y="310431"/>
                    <a:pt x="369298" y="306616"/>
                  </a:cubicBezTo>
                  <a:cubicBezTo>
                    <a:pt x="359458" y="298583"/>
                    <a:pt x="349618" y="290752"/>
                    <a:pt x="339577" y="282920"/>
                  </a:cubicBezTo>
                  <a:cubicBezTo>
                    <a:pt x="335762" y="279908"/>
                    <a:pt x="333352" y="276293"/>
                    <a:pt x="334557" y="271273"/>
                  </a:cubicBezTo>
                  <a:cubicBezTo>
                    <a:pt x="336565" y="263039"/>
                    <a:pt x="345401" y="260027"/>
                    <a:pt x="352630" y="265449"/>
                  </a:cubicBezTo>
                  <a:cubicBezTo>
                    <a:pt x="362872" y="273281"/>
                    <a:pt x="372712" y="281313"/>
                    <a:pt x="382753" y="289346"/>
                  </a:cubicBezTo>
                  <a:cubicBezTo>
                    <a:pt x="386970" y="292760"/>
                    <a:pt x="391588" y="294165"/>
                    <a:pt x="396810" y="292559"/>
                  </a:cubicBezTo>
                  <a:cubicBezTo>
                    <a:pt x="402031" y="290952"/>
                    <a:pt x="405645" y="287538"/>
                    <a:pt x="406850" y="282116"/>
                  </a:cubicBezTo>
                  <a:cubicBezTo>
                    <a:pt x="408256" y="275891"/>
                    <a:pt x="406449" y="270670"/>
                    <a:pt x="401428" y="266654"/>
                  </a:cubicBezTo>
                  <a:cubicBezTo>
                    <a:pt x="391990" y="259023"/>
                    <a:pt x="382351" y="251593"/>
                    <a:pt x="373113" y="243962"/>
                  </a:cubicBezTo>
                  <a:cubicBezTo>
                    <a:pt x="368696" y="240347"/>
                    <a:pt x="367892" y="235327"/>
                    <a:pt x="369900" y="230909"/>
                  </a:cubicBezTo>
                  <a:cubicBezTo>
                    <a:pt x="372109" y="226089"/>
                    <a:pt x="376728" y="223679"/>
                    <a:pt x="381949" y="224884"/>
                  </a:cubicBezTo>
                  <a:cubicBezTo>
                    <a:pt x="384158" y="225487"/>
                    <a:pt x="386166" y="226692"/>
                    <a:pt x="387974" y="228097"/>
                  </a:cubicBezTo>
                  <a:cubicBezTo>
                    <a:pt x="397010" y="235126"/>
                    <a:pt x="405645" y="242355"/>
                    <a:pt x="414682" y="249384"/>
                  </a:cubicBezTo>
                  <a:cubicBezTo>
                    <a:pt x="424120" y="256613"/>
                    <a:pt x="436772" y="252597"/>
                    <a:pt x="438981" y="241552"/>
                  </a:cubicBezTo>
                  <a:cubicBezTo>
                    <a:pt x="440386" y="234523"/>
                    <a:pt x="436973" y="229503"/>
                    <a:pt x="431550" y="225286"/>
                  </a:cubicBezTo>
                  <a:cubicBezTo>
                    <a:pt x="412272" y="210024"/>
                    <a:pt x="393195" y="194361"/>
                    <a:pt x="373716" y="179500"/>
                  </a:cubicBezTo>
                  <a:cubicBezTo>
                    <a:pt x="355643" y="165644"/>
                    <a:pt x="337168" y="152390"/>
                    <a:pt x="318492" y="139136"/>
                  </a:cubicBezTo>
                  <a:cubicBezTo>
                    <a:pt x="303632" y="128493"/>
                    <a:pt x="287366" y="123473"/>
                    <a:pt x="268891" y="126887"/>
                  </a:cubicBezTo>
                  <a:cubicBezTo>
                    <a:pt x="262866" y="127891"/>
                    <a:pt x="256842" y="128895"/>
                    <a:pt x="250617" y="129497"/>
                  </a:cubicBezTo>
                  <a:cubicBezTo>
                    <a:pt x="220896" y="133112"/>
                    <a:pt x="190975" y="120059"/>
                    <a:pt x="184950" y="86523"/>
                  </a:cubicBezTo>
                  <a:cubicBezTo>
                    <a:pt x="184749" y="85318"/>
                    <a:pt x="183143" y="83712"/>
                    <a:pt x="181938" y="83310"/>
                  </a:cubicBezTo>
                  <a:cubicBezTo>
                    <a:pt x="172299" y="80298"/>
                    <a:pt x="162660" y="77486"/>
                    <a:pt x="152820" y="74675"/>
                  </a:cubicBezTo>
                  <a:cubicBezTo>
                    <a:pt x="132939" y="110018"/>
                    <a:pt x="113059" y="144960"/>
                    <a:pt x="93780" y="179099"/>
                  </a:cubicBezTo>
                  <a:cubicBezTo>
                    <a:pt x="103018" y="186328"/>
                    <a:pt x="111452" y="192955"/>
                    <a:pt x="120087" y="199582"/>
                  </a:cubicBezTo>
                  <a:cubicBezTo>
                    <a:pt x="129124" y="192352"/>
                    <a:pt x="138562" y="184721"/>
                    <a:pt x="148201" y="177291"/>
                  </a:cubicBezTo>
                  <a:cubicBezTo>
                    <a:pt x="168885" y="161427"/>
                    <a:pt x="196798" y="169660"/>
                    <a:pt x="205835" y="194361"/>
                  </a:cubicBezTo>
                  <a:cubicBezTo>
                    <a:pt x="206237" y="195365"/>
                    <a:pt x="206638" y="196369"/>
                    <a:pt x="207040" y="197373"/>
                  </a:cubicBezTo>
                  <a:cubicBezTo>
                    <a:pt x="224310" y="192152"/>
                    <a:pt x="239371" y="195164"/>
                    <a:pt x="250215" y="210024"/>
                  </a:cubicBezTo>
                  <a:cubicBezTo>
                    <a:pt x="260256" y="223479"/>
                    <a:pt x="259653" y="237937"/>
                    <a:pt x="251018" y="252798"/>
                  </a:cubicBezTo>
                  <a:lnTo>
                    <a:pt x="251018" y="252798"/>
                  </a:lnTo>
                  <a:close/>
                  <a:moveTo>
                    <a:pt x="461472" y="179299"/>
                  </a:moveTo>
                  <a:cubicBezTo>
                    <a:pt x="441993" y="144960"/>
                    <a:pt x="422313" y="110018"/>
                    <a:pt x="402633" y="75077"/>
                  </a:cubicBezTo>
                  <a:cubicBezTo>
                    <a:pt x="393195" y="77687"/>
                    <a:pt x="383957" y="80298"/>
                    <a:pt x="374921" y="82908"/>
                  </a:cubicBezTo>
                  <a:cubicBezTo>
                    <a:pt x="365884" y="85519"/>
                    <a:pt x="357249" y="85318"/>
                    <a:pt x="348413" y="81703"/>
                  </a:cubicBezTo>
                  <a:cubicBezTo>
                    <a:pt x="340582" y="78490"/>
                    <a:pt x="332549" y="75880"/>
                    <a:pt x="324516" y="73068"/>
                  </a:cubicBezTo>
                  <a:cubicBezTo>
                    <a:pt x="312267" y="69052"/>
                    <a:pt x="300419" y="63229"/>
                    <a:pt x="286763" y="64835"/>
                  </a:cubicBezTo>
                  <a:cubicBezTo>
                    <a:pt x="269493" y="66642"/>
                    <a:pt x="252223" y="67646"/>
                    <a:pt x="234953" y="69655"/>
                  </a:cubicBezTo>
                  <a:cubicBezTo>
                    <a:pt x="227724" y="70458"/>
                    <a:pt x="220494" y="72265"/>
                    <a:pt x="213466" y="74474"/>
                  </a:cubicBezTo>
                  <a:cubicBezTo>
                    <a:pt x="206839" y="76683"/>
                    <a:pt x="206036" y="79495"/>
                    <a:pt x="208044" y="86322"/>
                  </a:cubicBezTo>
                  <a:cubicBezTo>
                    <a:pt x="211257" y="96765"/>
                    <a:pt x="218085" y="103994"/>
                    <a:pt x="228527" y="105801"/>
                  </a:cubicBezTo>
                  <a:cubicBezTo>
                    <a:pt x="237162" y="107408"/>
                    <a:pt x="246801" y="108211"/>
                    <a:pt x="255235" y="106404"/>
                  </a:cubicBezTo>
                  <a:cubicBezTo>
                    <a:pt x="284554" y="100379"/>
                    <a:pt x="311062" y="105199"/>
                    <a:pt x="335160" y="123272"/>
                  </a:cubicBezTo>
                  <a:cubicBezTo>
                    <a:pt x="355442" y="138534"/>
                    <a:pt x="376126" y="153595"/>
                    <a:pt x="396408" y="168857"/>
                  </a:cubicBezTo>
                  <a:cubicBezTo>
                    <a:pt x="409662" y="178898"/>
                    <a:pt x="422715" y="189541"/>
                    <a:pt x="435165" y="199381"/>
                  </a:cubicBezTo>
                  <a:cubicBezTo>
                    <a:pt x="444001" y="192553"/>
                    <a:pt x="452435" y="185926"/>
                    <a:pt x="461472" y="178898"/>
                  </a:cubicBezTo>
                  <a:lnTo>
                    <a:pt x="461472" y="178898"/>
                  </a:lnTo>
                  <a:close/>
                  <a:moveTo>
                    <a:pt x="56630" y="197172"/>
                  </a:moveTo>
                  <a:cubicBezTo>
                    <a:pt x="58236" y="195766"/>
                    <a:pt x="60445" y="194361"/>
                    <a:pt x="61650" y="192553"/>
                  </a:cubicBezTo>
                  <a:cubicBezTo>
                    <a:pt x="65064" y="187131"/>
                    <a:pt x="67875" y="181508"/>
                    <a:pt x="71088" y="176086"/>
                  </a:cubicBezTo>
                  <a:cubicBezTo>
                    <a:pt x="94985" y="133714"/>
                    <a:pt x="119083" y="91142"/>
                    <a:pt x="142980" y="48770"/>
                  </a:cubicBezTo>
                  <a:cubicBezTo>
                    <a:pt x="146595" y="42344"/>
                    <a:pt x="146193" y="40737"/>
                    <a:pt x="139767" y="37123"/>
                  </a:cubicBezTo>
                  <a:cubicBezTo>
                    <a:pt x="131734" y="32705"/>
                    <a:pt x="123702" y="28086"/>
                    <a:pt x="115669" y="23668"/>
                  </a:cubicBezTo>
                  <a:cubicBezTo>
                    <a:pt x="110448" y="20857"/>
                    <a:pt x="108239" y="21459"/>
                    <a:pt x="105428" y="26479"/>
                  </a:cubicBezTo>
                  <a:cubicBezTo>
                    <a:pt x="78117" y="74675"/>
                    <a:pt x="50806" y="123071"/>
                    <a:pt x="23495" y="171267"/>
                  </a:cubicBezTo>
                  <a:cubicBezTo>
                    <a:pt x="20885" y="175685"/>
                    <a:pt x="21889" y="178697"/>
                    <a:pt x="26307" y="180906"/>
                  </a:cubicBezTo>
                  <a:cubicBezTo>
                    <a:pt x="34942" y="185525"/>
                    <a:pt x="43376" y="190344"/>
                    <a:pt x="51810" y="194963"/>
                  </a:cubicBezTo>
                  <a:cubicBezTo>
                    <a:pt x="53015" y="195565"/>
                    <a:pt x="54421" y="196168"/>
                    <a:pt x="56630" y="196971"/>
                  </a:cubicBezTo>
                  <a:lnTo>
                    <a:pt x="56630" y="196971"/>
                  </a:lnTo>
                  <a:close/>
                  <a:moveTo>
                    <a:pt x="237162" y="232515"/>
                  </a:moveTo>
                  <a:cubicBezTo>
                    <a:pt x="235756" y="225688"/>
                    <a:pt x="232945" y="221270"/>
                    <a:pt x="227724" y="218659"/>
                  </a:cubicBezTo>
                  <a:cubicBezTo>
                    <a:pt x="221900" y="215848"/>
                    <a:pt x="216478" y="217053"/>
                    <a:pt x="211458" y="220868"/>
                  </a:cubicBezTo>
                  <a:cubicBezTo>
                    <a:pt x="192380" y="236130"/>
                    <a:pt x="173303" y="251191"/>
                    <a:pt x="154226" y="266453"/>
                  </a:cubicBezTo>
                  <a:cubicBezTo>
                    <a:pt x="147398" y="272076"/>
                    <a:pt x="146193" y="281313"/>
                    <a:pt x="151414" y="287538"/>
                  </a:cubicBezTo>
                  <a:cubicBezTo>
                    <a:pt x="156635" y="293965"/>
                    <a:pt x="165471" y="294969"/>
                    <a:pt x="172701" y="289145"/>
                  </a:cubicBezTo>
                  <a:cubicBezTo>
                    <a:pt x="191778" y="274084"/>
                    <a:pt x="211056" y="258822"/>
                    <a:pt x="229732" y="243359"/>
                  </a:cubicBezTo>
                  <a:cubicBezTo>
                    <a:pt x="232945" y="240548"/>
                    <a:pt x="234752" y="235929"/>
                    <a:pt x="237162" y="232114"/>
                  </a:cubicBezTo>
                  <a:lnTo>
                    <a:pt x="237162" y="232114"/>
                  </a:lnTo>
                  <a:close/>
                  <a:moveTo>
                    <a:pt x="251219" y="286936"/>
                  </a:moveTo>
                  <a:cubicBezTo>
                    <a:pt x="249813" y="280108"/>
                    <a:pt x="247203" y="275690"/>
                    <a:pt x="241982" y="273080"/>
                  </a:cubicBezTo>
                  <a:cubicBezTo>
                    <a:pt x="236158" y="270268"/>
                    <a:pt x="230736" y="271273"/>
                    <a:pt x="225716" y="275289"/>
                  </a:cubicBezTo>
                  <a:cubicBezTo>
                    <a:pt x="212663" y="285731"/>
                    <a:pt x="199409" y="296174"/>
                    <a:pt x="186356" y="306817"/>
                  </a:cubicBezTo>
                  <a:cubicBezTo>
                    <a:pt x="179127" y="312640"/>
                    <a:pt x="178123" y="321275"/>
                    <a:pt x="183344" y="327902"/>
                  </a:cubicBezTo>
                  <a:cubicBezTo>
                    <a:pt x="188565" y="334529"/>
                    <a:pt x="197200" y="335533"/>
                    <a:pt x="204429" y="329910"/>
                  </a:cubicBezTo>
                  <a:cubicBezTo>
                    <a:pt x="217884" y="319468"/>
                    <a:pt x="231138" y="309026"/>
                    <a:pt x="243990" y="297981"/>
                  </a:cubicBezTo>
                  <a:cubicBezTo>
                    <a:pt x="247203" y="295370"/>
                    <a:pt x="248608" y="290752"/>
                    <a:pt x="251018" y="287137"/>
                  </a:cubicBezTo>
                  <a:lnTo>
                    <a:pt x="251018" y="287137"/>
                  </a:lnTo>
                  <a:close/>
                  <a:moveTo>
                    <a:pt x="187159" y="207213"/>
                  </a:moveTo>
                  <a:cubicBezTo>
                    <a:pt x="186155" y="200385"/>
                    <a:pt x="183344" y="195967"/>
                    <a:pt x="178123" y="193356"/>
                  </a:cubicBezTo>
                  <a:cubicBezTo>
                    <a:pt x="172701" y="190545"/>
                    <a:pt x="167078" y="191147"/>
                    <a:pt x="162459" y="194762"/>
                  </a:cubicBezTo>
                  <a:cubicBezTo>
                    <a:pt x="148804" y="205405"/>
                    <a:pt x="135349" y="216249"/>
                    <a:pt x="121894" y="227294"/>
                  </a:cubicBezTo>
                  <a:cubicBezTo>
                    <a:pt x="115067" y="232917"/>
                    <a:pt x="114464" y="241552"/>
                    <a:pt x="119485" y="247978"/>
                  </a:cubicBezTo>
                  <a:cubicBezTo>
                    <a:pt x="124304" y="254002"/>
                    <a:pt x="133341" y="255207"/>
                    <a:pt x="139767" y="250187"/>
                  </a:cubicBezTo>
                  <a:cubicBezTo>
                    <a:pt x="153422" y="239544"/>
                    <a:pt x="167078" y="228901"/>
                    <a:pt x="180331" y="217655"/>
                  </a:cubicBezTo>
                  <a:cubicBezTo>
                    <a:pt x="183344" y="215044"/>
                    <a:pt x="184950" y="210827"/>
                    <a:pt x="187159" y="207213"/>
                  </a:cubicBezTo>
                  <a:lnTo>
                    <a:pt x="187159" y="207213"/>
                  </a:lnTo>
                  <a:close/>
                  <a:moveTo>
                    <a:pt x="211257" y="358024"/>
                  </a:moveTo>
                  <a:cubicBezTo>
                    <a:pt x="212462" y="364451"/>
                    <a:pt x="214872" y="368868"/>
                    <a:pt x="219892" y="371680"/>
                  </a:cubicBezTo>
                  <a:cubicBezTo>
                    <a:pt x="225314" y="374692"/>
                    <a:pt x="230736" y="374290"/>
                    <a:pt x="235756" y="370475"/>
                  </a:cubicBezTo>
                  <a:cubicBezTo>
                    <a:pt x="243588" y="364651"/>
                    <a:pt x="251219" y="358426"/>
                    <a:pt x="258649" y="352201"/>
                  </a:cubicBezTo>
                  <a:cubicBezTo>
                    <a:pt x="265276" y="346578"/>
                    <a:pt x="266079" y="337541"/>
                    <a:pt x="261059" y="331316"/>
                  </a:cubicBezTo>
                  <a:cubicBezTo>
                    <a:pt x="256039" y="325091"/>
                    <a:pt x="247203" y="324087"/>
                    <a:pt x="240174" y="329308"/>
                  </a:cubicBezTo>
                  <a:cubicBezTo>
                    <a:pt x="232543" y="335132"/>
                    <a:pt x="224912" y="340955"/>
                    <a:pt x="217884" y="347381"/>
                  </a:cubicBezTo>
                  <a:cubicBezTo>
                    <a:pt x="214872" y="349992"/>
                    <a:pt x="213466" y="354410"/>
                    <a:pt x="211257" y="357824"/>
                  </a:cubicBezTo>
                  <a:lnTo>
                    <a:pt x="211257" y="357824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FD19CF22-B7B3-61DC-236E-F2C83979C610}"/>
                </a:ext>
              </a:extLst>
            </p:cNvPr>
            <p:cNvSpPr/>
            <p:nvPr/>
          </p:nvSpPr>
          <p:spPr>
            <a:xfrm>
              <a:off x="4561980" y="2331378"/>
              <a:ext cx="21687" cy="77112"/>
            </a:xfrm>
            <a:custGeom>
              <a:avLst/>
              <a:gdLst>
                <a:gd name="connsiteX0" fmla="*/ 21688 w 21687"/>
                <a:gd name="connsiteY0" fmla="*/ 38757 h 77112"/>
                <a:gd name="connsiteX1" fmla="*/ 21688 w 21687"/>
                <a:gd name="connsiteY1" fmla="*/ 65265 h 77112"/>
                <a:gd name="connsiteX2" fmla="*/ 11045 w 21687"/>
                <a:gd name="connsiteY2" fmla="*/ 77113 h 77112"/>
                <a:gd name="connsiteX3" fmla="*/ 0 w 21687"/>
                <a:gd name="connsiteY3" fmla="*/ 65064 h 77112"/>
                <a:gd name="connsiteX4" fmla="*/ 0 w 21687"/>
                <a:gd name="connsiteY4" fmla="*/ 11848 h 77112"/>
                <a:gd name="connsiteX5" fmla="*/ 10643 w 21687"/>
                <a:gd name="connsiteY5" fmla="*/ 0 h 77112"/>
                <a:gd name="connsiteX6" fmla="*/ 21688 w 21687"/>
                <a:gd name="connsiteY6" fmla="*/ 12049 h 77112"/>
                <a:gd name="connsiteX7" fmla="*/ 21688 w 21687"/>
                <a:gd name="connsiteY7" fmla="*/ 38556 h 77112"/>
                <a:gd name="connsiteX8" fmla="*/ 21688 w 21687"/>
                <a:gd name="connsiteY8" fmla="*/ 38556 h 77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687" h="77112">
                  <a:moveTo>
                    <a:pt x="21688" y="38757"/>
                  </a:moveTo>
                  <a:cubicBezTo>
                    <a:pt x="21688" y="47593"/>
                    <a:pt x="21688" y="56429"/>
                    <a:pt x="21688" y="65265"/>
                  </a:cubicBezTo>
                  <a:cubicBezTo>
                    <a:pt x="21688" y="72293"/>
                    <a:pt x="17471" y="76912"/>
                    <a:pt x="11045" y="77113"/>
                  </a:cubicBezTo>
                  <a:cubicBezTo>
                    <a:pt x="4418" y="77113"/>
                    <a:pt x="0" y="72494"/>
                    <a:pt x="0" y="65064"/>
                  </a:cubicBezTo>
                  <a:cubicBezTo>
                    <a:pt x="0" y="47392"/>
                    <a:pt x="0" y="29520"/>
                    <a:pt x="0" y="11848"/>
                  </a:cubicBezTo>
                  <a:cubicBezTo>
                    <a:pt x="0" y="4820"/>
                    <a:pt x="4217" y="201"/>
                    <a:pt x="10643" y="0"/>
                  </a:cubicBezTo>
                  <a:cubicBezTo>
                    <a:pt x="17270" y="0"/>
                    <a:pt x="21487" y="4619"/>
                    <a:pt x="21688" y="12049"/>
                  </a:cubicBezTo>
                  <a:cubicBezTo>
                    <a:pt x="21688" y="20885"/>
                    <a:pt x="21688" y="29721"/>
                    <a:pt x="21688" y="38556"/>
                  </a:cubicBezTo>
                  <a:lnTo>
                    <a:pt x="21688" y="3855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0B971B2E-CAAB-C733-4F52-54B4CD8F059D}"/>
                </a:ext>
              </a:extLst>
            </p:cNvPr>
            <p:cNvSpPr/>
            <p:nvPr/>
          </p:nvSpPr>
          <p:spPr>
            <a:xfrm>
              <a:off x="4460635" y="2363738"/>
              <a:ext cx="50740" cy="67845"/>
            </a:xfrm>
            <a:custGeom>
              <a:avLst/>
              <a:gdLst>
                <a:gd name="connsiteX0" fmla="*/ 50740 w 50740"/>
                <a:gd name="connsiteY0" fmla="*/ 55797 h 67845"/>
                <a:gd name="connsiteX1" fmla="*/ 43109 w 50740"/>
                <a:gd name="connsiteY1" fmla="*/ 67243 h 67845"/>
                <a:gd name="connsiteX2" fmla="*/ 30458 w 50740"/>
                <a:gd name="connsiteY2" fmla="*/ 62424 h 67845"/>
                <a:gd name="connsiteX3" fmla="*/ 11983 w 50740"/>
                <a:gd name="connsiteY3" fmla="*/ 33105 h 67845"/>
                <a:gd name="connsiteX4" fmla="*/ 2143 w 50740"/>
                <a:gd name="connsiteY4" fmla="*/ 17642 h 67845"/>
                <a:gd name="connsiteX5" fmla="*/ 5356 w 50740"/>
                <a:gd name="connsiteY5" fmla="*/ 1577 h 67845"/>
                <a:gd name="connsiteX6" fmla="*/ 20618 w 50740"/>
                <a:gd name="connsiteY6" fmla="*/ 5995 h 67845"/>
                <a:gd name="connsiteX7" fmla="*/ 48330 w 50740"/>
                <a:gd name="connsiteY7" fmla="*/ 49973 h 67845"/>
                <a:gd name="connsiteX8" fmla="*/ 50539 w 50740"/>
                <a:gd name="connsiteY8" fmla="*/ 55596 h 67845"/>
                <a:gd name="connsiteX9" fmla="*/ 50539 w 50740"/>
                <a:gd name="connsiteY9" fmla="*/ 55596 h 67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740" h="67845">
                  <a:moveTo>
                    <a:pt x="50740" y="55797"/>
                  </a:moveTo>
                  <a:cubicBezTo>
                    <a:pt x="50539" y="62223"/>
                    <a:pt x="47929" y="65838"/>
                    <a:pt x="43109" y="67243"/>
                  </a:cubicBezTo>
                  <a:cubicBezTo>
                    <a:pt x="37888" y="68850"/>
                    <a:pt x="33470" y="67243"/>
                    <a:pt x="30458" y="62424"/>
                  </a:cubicBezTo>
                  <a:cubicBezTo>
                    <a:pt x="24233" y="52785"/>
                    <a:pt x="18208" y="42945"/>
                    <a:pt x="11983" y="33105"/>
                  </a:cubicBezTo>
                  <a:cubicBezTo>
                    <a:pt x="8770" y="27884"/>
                    <a:pt x="5356" y="22863"/>
                    <a:pt x="2143" y="17642"/>
                  </a:cubicBezTo>
                  <a:cubicBezTo>
                    <a:pt x="-1673" y="11417"/>
                    <a:pt x="-267" y="4991"/>
                    <a:pt x="5356" y="1577"/>
                  </a:cubicBezTo>
                  <a:cubicBezTo>
                    <a:pt x="10577" y="-1636"/>
                    <a:pt x="16802" y="171"/>
                    <a:pt x="20618" y="5995"/>
                  </a:cubicBezTo>
                  <a:cubicBezTo>
                    <a:pt x="29855" y="20654"/>
                    <a:pt x="39093" y="35314"/>
                    <a:pt x="48330" y="49973"/>
                  </a:cubicBezTo>
                  <a:cubicBezTo>
                    <a:pt x="49535" y="51981"/>
                    <a:pt x="50138" y="54592"/>
                    <a:pt x="50539" y="55596"/>
                  </a:cubicBezTo>
                  <a:lnTo>
                    <a:pt x="50539" y="5559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AECB561A-51D7-0685-D733-24D5AD59447A}"/>
                </a:ext>
              </a:extLst>
            </p:cNvPr>
            <p:cNvSpPr/>
            <p:nvPr/>
          </p:nvSpPr>
          <p:spPr>
            <a:xfrm>
              <a:off x="4634453" y="2363745"/>
              <a:ext cx="50829" cy="68843"/>
            </a:xfrm>
            <a:custGeom>
              <a:avLst/>
              <a:gdLst>
                <a:gd name="connsiteX0" fmla="*/ 11869 w 50829"/>
                <a:gd name="connsiteY0" fmla="*/ 68843 h 68843"/>
                <a:gd name="connsiteX1" fmla="*/ 1427 w 50829"/>
                <a:gd name="connsiteY1" fmla="*/ 51975 h 68843"/>
                <a:gd name="connsiteX2" fmla="*/ 31348 w 50829"/>
                <a:gd name="connsiteY2" fmla="*/ 4382 h 68843"/>
                <a:gd name="connsiteX3" fmla="*/ 45807 w 50829"/>
                <a:gd name="connsiteY3" fmla="*/ 1771 h 68843"/>
                <a:gd name="connsiteX4" fmla="*/ 49020 w 50829"/>
                <a:gd name="connsiteY4" fmla="*/ 17033 h 68843"/>
                <a:gd name="connsiteX5" fmla="*/ 33557 w 50829"/>
                <a:gd name="connsiteY5" fmla="*/ 41733 h 68843"/>
                <a:gd name="connsiteX6" fmla="*/ 20705 w 50829"/>
                <a:gd name="connsiteY6" fmla="*/ 61815 h 68843"/>
                <a:gd name="connsiteX7" fmla="*/ 12070 w 50829"/>
                <a:gd name="connsiteY7" fmla="*/ 68843 h 68843"/>
                <a:gd name="connsiteX8" fmla="*/ 12070 w 50829"/>
                <a:gd name="connsiteY8" fmla="*/ 68843 h 6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829" h="68843">
                  <a:moveTo>
                    <a:pt x="11869" y="68843"/>
                  </a:moveTo>
                  <a:cubicBezTo>
                    <a:pt x="2832" y="67639"/>
                    <a:pt x="-2791" y="59204"/>
                    <a:pt x="1427" y="51975"/>
                  </a:cubicBezTo>
                  <a:cubicBezTo>
                    <a:pt x="11066" y="35910"/>
                    <a:pt x="21106" y="20046"/>
                    <a:pt x="31348" y="4382"/>
                  </a:cubicBezTo>
                  <a:cubicBezTo>
                    <a:pt x="34561" y="-438"/>
                    <a:pt x="41188" y="-1241"/>
                    <a:pt x="45807" y="1771"/>
                  </a:cubicBezTo>
                  <a:cubicBezTo>
                    <a:pt x="50827" y="4984"/>
                    <a:pt x="52433" y="11410"/>
                    <a:pt x="49020" y="17033"/>
                  </a:cubicBezTo>
                  <a:cubicBezTo>
                    <a:pt x="43999" y="25468"/>
                    <a:pt x="38778" y="33500"/>
                    <a:pt x="33557" y="41733"/>
                  </a:cubicBezTo>
                  <a:cubicBezTo>
                    <a:pt x="29340" y="48360"/>
                    <a:pt x="25323" y="55389"/>
                    <a:pt x="20705" y="61815"/>
                  </a:cubicBezTo>
                  <a:cubicBezTo>
                    <a:pt x="18496" y="64626"/>
                    <a:pt x="14881" y="66635"/>
                    <a:pt x="12070" y="68843"/>
                  </a:cubicBezTo>
                  <a:lnTo>
                    <a:pt x="12070" y="688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73BF2A4-686E-7A31-DEB4-CB1902FEBAB8}"/>
                </a:ext>
              </a:extLst>
            </p:cNvPr>
            <p:cNvSpPr/>
            <p:nvPr/>
          </p:nvSpPr>
          <p:spPr>
            <a:xfrm>
              <a:off x="4783880" y="2505886"/>
              <a:ext cx="21888" cy="21888"/>
            </a:xfrm>
            <a:custGeom>
              <a:avLst/>
              <a:gdLst>
                <a:gd name="connsiteX0" fmla="*/ 21889 w 21888"/>
                <a:gd name="connsiteY0" fmla="*/ 10643 h 21888"/>
                <a:gd name="connsiteX1" fmla="*/ 11045 w 21888"/>
                <a:gd name="connsiteY1" fmla="*/ 21889 h 21888"/>
                <a:gd name="connsiteX2" fmla="*/ 0 w 21888"/>
                <a:gd name="connsiteY2" fmla="*/ 10844 h 21888"/>
                <a:gd name="connsiteX3" fmla="*/ 10643 w 21888"/>
                <a:gd name="connsiteY3" fmla="*/ 0 h 21888"/>
                <a:gd name="connsiteX4" fmla="*/ 21889 w 21888"/>
                <a:gd name="connsiteY4" fmla="*/ 10643 h 21888"/>
                <a:gd name="connsiteX5" fmla="*/ 21889 w 21888"/>
                <a:gd name="connsiteY5" fmla="*/ 10643 h 2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888" h="21888">
                  <a:moveTo>
                    <a:pt x="21889" y="10643"/>
                  </a:moveTo>
                  <a:cubicBezTo>
                    <a:pt x="21889" y="16467"/>
                    <a:pt x="16668" y="21889"/>
                    <a:pt x="11045" y="21889"/>
                  </a:cubicBezTo>
                  <a:cubicBezTo>
                    <a:pt x="5221" y="21889"/>
                    <a:pt x="0" y="16668"/>
                    <a:pt x="0" y="10844"/>
                  </a:cubicBezTo>
                  <a:cubicBezTo>
                    <a:pt x="0" y="5020"/>
                    <a:pt x="4820" y="201"/>
                    <a:pt x="10643" y="0"/>
                  </a:cubicBezTo>
                  <a:cubicBezTo>
                    <a:pt x="16668" y="0"/>
                    <a:pt x="21889" y="4820"/>
                    <a:pt x="21889" y="10643"/>
                  </a:cubicBezTo>
                  <a:lnTo>
                    <a:pt x="21889" y="1064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</p:grpSp>
      <p:grpSp>
        <p:nvGrpSpPr>
          <p:cNvPr id="125" name="Graphic 39">
            <a:extLst>
              <a:ext uri="{FF2B5EF4-FFF2-40B4-BE49-F238E27FC236}">
                <a16:creationId xmlns:a16="http://schemas.microsoft.com/office/drawing/2014/main" id="{68709368-E05B-0766-89A1-A88ACAF2E2BB}"/>
              </a:ext>
            </a:extLst>
          </p:cNvPr>
          <p:cNvGrpSpPr/>
          <p:nvPr/>
        </p:nvGrpSpPr>
        <p:grpSpPr>
          <a:xfrm>
            <a:off x="524069" y="3376983"/>
            <a:ext cx="458068" cy="457940"/>
            <a:chOff x="6006518" y="2346802"/>
            <a:chExt cx="458068" cy="457940"/>
          </a:xfrm>
          <a:solidFill>
            <a:schemeClr val="accent4"/>
          </a:solidFill>
        </p:grpSpPr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1DF6E07C-A647-C97D-377F-EF54106FA42A}"/>
                </a:ext>
              </a:extLst>
            </p:cNvPr>
            <p:cNvSpPr/>
            <p:nvPr/>
          </p:nvSpPr>
          <p:spPr>
            <a:xfrm>
              <a:off x="6079675" y="2419736"/>
              <a:ext cx="312467" cy="312668"/>
            </a:xfrm>
            <a:custGeom>
              <a:avLst/>
              <a:gdLst>
                <a:gd name="connsiteX0" fmla="*/ 312267 w 312467"/>
                <a:gd name="connsiteY0" fmla="*/ 156234 h 312668"/>
                <a:gd name="connsiteX1" fmla="*/ 156435 w 312467"/>
                <a:gd name="connsiteY1" fmla="*/ 312669 h 312668"/>
                <a:gd name="connsiteX2" fmla="*/ 0 w 312467"/>
                <a:gd name="connsiteY2" fmla="*/ 156435 h 312668"/>
                <a:gd name="connsiteX3" fmla="*/ 156435 w 312467"/>
                <a:gd name="connsiteY3" fmla="*/ 0 h 312668"/>
                <a:gd name="connsiteX4" fmla="*/ 312468 w 312467"/>
                <a:gd name="connsiteY4" fmla="*/ 156234 h 312668"/>
                <a:gd name="connsiteX5" fmla="*/ 312468 w 312467"/>
                <a:gd name="connsiteY5" fmla="*/ 156234 h 312668"/>
                <a:gd name="connsiteX6" fmla="*/ 259654 w 312467"/>
                <a:gd name="connsiteY6" fmla="*/ 255236 h 312668"/>
                <a:gd name="connsiteX7" fmla="*/ 264875 w 312467"/>
                <a:gd name="connsiteY7" fmla="*/ 249613 h 312668"/>
                <a:gd name="connsiteX8" fmla="*/ 299013 w 312467"/>
                <a:gd name="connsiteY8" fmla="*/ 167680 h 312668"/>
                <a:gd name="connsiteX9" fmla="*/ 294595 w 312467"/>
                <a:gd name="connsiteY9" fmla="*/ 162660 h 312668"/>
                <a:gd name="connsiteX10" fmla="*/ 250015 w 312467"/>
                <a:gd name="connsiteY10" fmla="*/ 162660 h 312668"/>
                <a:gd name="connsiteX11" fmla="*/ 244793 w 312467"/>
                <a:gd name="connsiteY11" fmla="*/ 167881 h 312668"/>
                <a:gd name="connsiteX12" fmla="*/ 242183 w 312467"/>
                <a:gd name="connsiteY12" fmla="*/ 196397 h 312668"/>
                <a:gd name="connsiteX13" fmla="*/ 233748 w 312467"/>
                <a:gd name="connsiteY13" fmla="*/ 233949 h 312668"/>
                <a:gd name="connsiteX14" fmla="*/ 234552 w 312467"/>
                <a:gd name="connsiteY14" fmla="*/ 238166 h 312668"/>
                <a:gd name="connsiteX15" fmla="*/ 259654 w 312467"/>
                <a:gd name="connsiteY15" fmla="*/ 255436 h 312668"/>
                <a:gd name="connsiteX16" fmla="*/ 259654 w 312467"/>
                <a:gd name="connsiteY16" fmla="*/ 255436 h 312668"/>
                <a:gd name="connsiteX17" fmla="*/ 79322 w 312467"/>
                <a:gd name="connsiteY17" fmla="*/ 236560 h 312668"/>
                <a:gd name="connsiteX18" fmla="*/ 67273 w 312467"/>
                <a:gd name="connsiteY18" fmla="*/ 166275 h 312668"/>
                <a:gd name="connsiteX19" fmla="*/ 63257 w 312467"/>
                <a:gd name="connsiteY19" fmla="*/ 162660 h 312668"/>
                <a:gd name="connsiteX20" fmla="*/ 16868 w 312467"/>
                <a:gd name="connsiteY20" fmla="*/ 162660 h 312668"/>
                <a:gd name="connsiteX21" fmla="*/ 13053 w 312467"/>
                <a:gd name="connsiteY21" fmla="*/ 166475 h 312668"/>
                <a:gd name="connsiteX22" fmla="*/ 48396 w 312467"/>
                <a:gd name="connsiteY22" fmla="*/ 250818 h 312668"/>
                <a:gd name="connsiteX23" fmla="*/ 52011 w 312467"/>
                <a:gd name="connsiteY23" fmla="*/ 255838 h 312668"/>
                <a:gd name="connsiteX24" fmla="*/ 79322 w 312467"/>
                <a:gd name="connsiteY24" fmla="*/ 236560 h 312668"/>
                <a:gd name="connsiteX25" fmla="*/ 79322 w 312467"/>
                <a:gd name="connsiteY25" fmla="*/ 236560 h 312668"/>
                <a:gd name="connsiteX26" fmla="*/ 220896 w 312467"/>
                <a:gd name="connsiteY26" fmla="*/ 230335 h 312668"/>
                <a:gd name="connsiteX27" fmla="*/ 222302 w 312467"/>
                <a:gd name="connsiteY27" fmla="*/ 226318 h 312668"/>
                <a:gd name="connsiteX28" fmla="*/ 232142 w 312467"/>
                <a:gd name="connsiteY28" fmla="*/ 167881 h 312668"/>
                <a:gd name="connsiteX29" fmla="*/ 227122 w 312467"/>
                <a:gd name="connsiteY29" fmla="*/ 162660 h 312668"/>
                <a:gd name="connsiteX30" fmla="*/ 167480 w 312467"/>
                <a:gd name="connsiteY30" fmla="*/ 162660 h 312668"/>
                <a:gd name="connsiteX31" fmla="*/ 163062 w 312467"/>
                <a:gd name="connsiteY31" fmla="*/ 162861 h 312668"/>
                <a:gd name="connsiteX32" fmla="*/ 162660 w 312467"/>
                <a:gd name="connsiteY32" fmla="*/ 164869 h 312668"/>
                <a:gd name="connsiteX33" fmla="*/ 162660 w 312467"/>
                <a:gd name="connsiteY33" fmla="*/ 213868 h 312668"/>
                <a:gd name="connsiteX34" fmla="*/ 166676 w 312467"/>
                <a:gd name="connsiteY34" fmla="*/ 217282 h 312668"/>
                <a:gd name="connsiteX35" fmla="*/ 193987 w 312467"/>
                <a:gd name="connsiteY35" fmla="*/ 221700 h 312668"/>
                <a:gd name="connsiteX36" fmla="*/ 221097 w 312467"/>
                <a:gd name="connsiteY36" fmla="*/ 230134 h 312668"/>
                <a:gd name="connsiteX37" fmla="*/ 221097 w 312467"/>
                <a:gd name="connsiteY37" fmla="*/ 230134 h 312668"/>
                <a:gd name="connsiteX38" fmla="*/ 90568 w 312467"/>
                <a:gd name="connsiteY38" fmla="*/ 230736 h 312668"/>
                <a:gd name="connsiteX39" fmla="*/ 93781 w 312467"/>
                <a:gd name="connsiteY39" fmla="*/ 229933 h 312668"/>
                <a:gd name="connsiteX40" fmla="*/ 146394 w 312467"/>
                <a:gd name="connsiteY40" fmla="*/ 217482 h 312668"/>
                <a:gd name="connsiteX41" fmla="*/ 149406 w 312467"/>
                <a:gd name="connsiteY41" fmla="*/ 213667 h 312668"/>
                <a:gd name="connsiteX42" fmla="*/ 149406 w 312467"/>
                <a:gd name="connsiteY42" fmla="*/ 166475 h 312668"/>
                <a:gd name="connsiteX43" fmla="*/ 145792 w 312467"/>
                <a:gd name="connsiteY43" fmla="*/ 162861 h 312668"/>
                <a:gd name="connsiteX44" fmla="*/ 83941 w 312467"/>
                <a:gd name="connsiteY44" fmla="*/ 162861 h 312668"/>
                <a:gd name="connsiteX45" fmla="*/ 79924 w 312467"/>
                <a:gd name="connsiteY45" fmla="*/ 167078 h 312668"/>
                <a:gd name="connsiteX46" fmla="*/ 83740 w 312467"/>
                <a:gd name="connsiteY46" fmla="*/ 201417 h 312668"/>
                <a:gd name="connsiteX47" fmla="*/ 90568 w 312467"/>
                <a:gd name="connsiteY47" fmla="*/ 230937 h 312668"/>
                <a:gd name="connsiteX48" fmla="*/ 90568 w 312467"/>
                <a:gd name="connsiteY48" fmla="*/ 230937 h 312668"/>
                <a:gd name="connsiteX49" fmla="*/ 49802 w 312467"/>
                <a:gd name="connsiteY49" fmla="*/ 60646 h 312668"/>
                <a:gd name="connsiteX50" fmla="*/ 48597 w 312467"/>
                <a:gd name="connsiteY50" fmla="*/ 61650 h 312668"/>
                <a:gd name="connsiteX51" fmla="*/ 13053 w 312467"/>
                <a:gd name="connsiteY51" fmla="*/ 146796 h 312668"/>
                <a:gd name="connsiteX52" fmla="*/ 16868 w 312467"/>
                <a:gd name="connsiteY52" fmla="*/ 150009 h 312668"/>
                <a:gd name="connsiteX53" fmla="*/ 62654 w 312467"/>
                <a:gd name="connsiteY53" fmla="*/ 150009 h 312668"/>
                <a:gd name="connsiteX54" fmla="*/ 67072 w 312467"/>
                <a:gd name="connsiteY54" fmla="*/ 145992 h 312668"/>
                <a:gd name="connsiteX55" fmla="*/ 76912 w 312467"/>
                <a:gd name="connsiteY55" fmla="*/ 82936 h 312668"/>
                <a:gd name="connsiteX56" fmla="*/ 75506 w 312467"/>
                <a:gd name="connsiteY56" fmla="*/ 78920 h 312668"/>
                <a:gd name="connsiteX57" fmla="*/ 49601 w 312467"/>
                <a:gd name="connsiteY57" fmla="*/ 60445 h 312668"/>
                <a:gd name="connsiteX58" fmla="*/ 49601 w 312467"/>
                <a:gd name="connsiteY58" fmla="*/ 60445 h 312668"/>
                <a:gd name="connsiteX59" fmla="*/ 262264 w 312467"/>
                <a:gd name="connsiteY59" fmla="*/ 60244 h 312668"/>
                <a:gd name="connsiteX60" fmla="*/ 241379 w 312467"/>
                <a:gd name="connsiteY60" fmla="*/ 75707 h 312668"/>
                <a:gd name="connsiteX61" fmla="*/ 236359 w 312467"/>
                <a:gd name="connsiteY61" fmla="*/ 88559 h 312668"/>
                <a:gd name="connsiteX62" fmla="*/ 244593 w 312467"/>
                <a:gd name="connsiteY62" fmla="*/ 144587 h 312668"/>
                <a:gd name="connsiteX63" fmla="*/ 248609 w 312467"/>
                <a:gd name="connsiteY63" fmla="*/ 150009 h 312668"/>
                <a:gd name="connsiteX64" fmla="*/ 295399 w 312467"/>
                <a:gd name="connsiteY64" fmla="*/ 150009 h 312668"/>
                <a:gd name="connsiteX65" fmla="*/ 298813 w 312467"/>
                <a:gd name="connsiteY65" fmla="*/ 146394 h 312668"/>
                <a:gd name="connsiteX66" fmla="*/ 290378 w 312467"/>
                <a:gd name="connsiteY66" fmla="*/ 107034 h 312668"/>
                <a:gd name="connsiteX67" fmla="*/ 262063 w 312467"/>
                <a:gd name="connsiteY67" fmla="*/ 60244 h 312668"/>
                <a:gd name="connsiteX68" fmla="*/ 262063 w 312467"/>
                <a:gd name="connsiteY68" fmla="*/ 60244 h 312668"/>
                <a:gd name="connsiteX69" fmla="*/ 89764 w 312467"/>
                <a:gd name="connsiteY69" fmla="*/ 87154 h 312668"/>
                <a:gd name="connsiteX70" fmla="*/ 88760 w 312467"/>
                <a:gd name="connsiteY70" fmla="*/ 89764 h 312668"/>
                <a:gd name="connsiteX71" fmla="*/ 79924 w 312467"/>
                <a:gd name="connsiteY71" fmla="*/ 144787 h 312668"/>
                <a:gd name="connsiteX72" fmla="*/ 85145 w 312467"/>
                <a:gd name="connsiteY72" fmla="*/ 150209 h 312668"/>
                <a:gd name="connsiteX73" fmla="*/ 144185 w 312467"/>
                <a:gd name="connsiteY73" fmla="*/ 150209 h 312668"/>
                <a:gd name="connsiteX74" fmla="*/ 149406 w 312467"/>
                <a:gd name="connsiteY74" fmla="*/ 150009 h 312668"/>
                <a:gd name="connsiteX75" fmla="*/ 149406 w 312467"/>
                <a:gd name="connsiteY75" fmla="*/ 103821 h 312668"/>
                <a:gd name="connsiteX76" fmla="*/ 145992 w 312467"/>
                <a:gd name="connsiteY76" fmla="*/ 101211 h 312668"/>
                <a:gd name="connsiteX77" fmla="*/ 116473 w 312467"/>
                <a:gd name="connsiteY77" fmla="*/ 96190 h 312668"/>
                <a:gd name="connsiteX78" fmla="*/ 89764 w 312467"/>
                <a:gd name="connsiteY78" fmla="*/ 87555 h 312668"/>
                <a:gd name="connsiteX79" fmla="*/ 89764 w 312467"/>
                <a:gd name="connsiteY79" fmla="*/ 87555 h 312668"/>
                <a:gd name="connsiteX80" fmla="*/ 222904 w 312467"/>
                <a:gd name="connsiteY80" fmla="*/ 86752 h 312668"/>
                <a:gd name="connsiteX81" fmla="*/ 220093 w 312467"/>
                <a:gd name="connsiteY81" fmla="*/ 87555 h 312668"/>
                <a:gd name="connsiteX82" fmla="*/ 165873 w 312467"/>
                <a:gd name="connsiteY82" fmla="*/ 100809 h 312668"/>
                <a:gd name="connsiteX83" fmla="*/ 162660 w 312467"/>
                <a:gd name="connsiteY83" fmla="*/ 105026 h 312668"/>
                <a:gd name="connsiteX84" fmla="*/ 162660 w 312467"/>
                <a:gd name="connsiteY84" fmla="*/ 146394 h 312668"/>
                <a:gd name="connsiteX85" fmla="*/ 163062 w 312467"/>
                <a:gd name="connsiteY85" fmla="*/ 149808 h 312668"/>
                <a:gd name="connsiteX86" fmla="*/ 164668 w 312467"/>
                <a:gd name="connsiteY86" fmla="*/ 150209 h 312668"/>
                <a:gd name="connsiteX87" fmla="*/ 228728 w 312467"/>
                <a:gd name="connsiteY87" fmla="*/ 150209 h 312668"/>
                <a:gd name="connsiteX88" fmla="*/ 231941 w 312467"/>
                <a:gd name="connsiteY88" fmla="*/ 146193 h 312668"/>
                <a:gd name="connsiteX89" fmla="*/ 228527 w 312467"/>
                <a:gd name="connsiteY89" fmla="*/ 115067 h 312668"/>
                <a:gd name="connsiteX90" fmla="*/ 222704 w 312467"/>
                <a:gd name="connsiteY90" fmla="*/ 86752 h 312668"/>
                <a:gd name="connsiteX91" fmla="*/ 222704 w 312467"/>
                <a:gd name="connsiteY91" fmla="*/ 86752 h 312668"/>
                <a:gd name="connsiteX92" fmla="*/ 162861 w 312467"/>
                <a:gd name="connsiteY92" fmla="*/ 87957 h 312668"/>
                <a:gd name="connsiteX93" fmla="*/ 217884 w 312467"/>
                <a:gd name="connsiteY93" fmla="*/ 74101 h 312668"/>
                <a:gd name="connsiteX94" fmla="*/ 199008 w 312467"/>
                <a:gd name="connsiteY94" fmla="*/ 38958 h 312668"/>
                <a:gd name="connsiteX95" fmla="*/ 176115 w 312467"/>
                <a:gd name="connsiteY95" fmla="*/ 18676 h 312668"/>
                <a:gd name="connsiteX96" fmla="*/ 162660 w 312467"/>
                <a:gd name="connsiteY96" fmla="*/ 13455 h 312668"/>
                <a:gd name="connsiteX97" fmla="*/ 162660 w 312467"/>
                <a:gd name="connsiteY97" fmla="*/ 88158 h 312668"/>
                <a:gd name="connsiteX98" fmla="*/ 162660 w 312467"/>
                <a:gd name="connsiteY98" fmla="*/ 88158 h 312668"/>
                <a:gd name="connsiteX99" fmla="*/ 94182 w 312467"/>
                <a:gd name="connsiteY99" fmla="*/ 74301 h 312668"/>
                <a:gd name="connsiteX100" fmla="*/ 149005 w 312467"/>
                <a:gd name="connsiteY100" fmla="*/ 87957 h 312668"/>
                <a:gd name="connsiteX101" fmla="*/ 149005 w 312467"/>
                <a:gd name="connsiteY101" fmla="*/ 14258 h 312668"/>
                <a:gd name="connsiteX102" fmla="*/ 94182 w 312467"/>
                <a:gd name="connsiteY102" fmla="*/ 74301 h 312668"/>
                <a:gd name="connsiteX103" fmla="*/ 94182 w 312467"/>
                <a:gd name="connsiteY103" fmla="*/ 74301 h 312668"/>
                <a:gd name="connsiteX104" fmla="*/ 215876 w 312467"/>
                <a:gd name="connsiteY104" fmla="*/ 243388 h 312668"/>
                <a:gd name="connsiteX105" fmla="*/ 162861 w 312467"/>
                <a:gd name="connsiteY105" fmla="*/ 230535 h 312668"/>
                <a:gd name="connsiteX106" fmla="*/ 162861 w 312467"/>
                <a:gd name="connsiteY106" fmla="*/ 298612 h 312668"/>
                <a:gd name="connsiteX107" fmla="*/ 215876 w 312467"/>
                <a:gd name="connsiteY107" fmla="*/ 243388 h 312668"/>
                <a:gd name="connsiteX108" fmla="*/ 215876 w 312467"/>
                <a:gd name="connsiteY108" fmla="*/ 243388 h 312668"/>
                <a:gd name="connsiteX109" fmla="*/ 149205 w 312467"/>
                <a:gd name="connsiteY109" fmla="*/ 230535 h 312668"/>
                <a:gd name="connsiteX110" fmla="*/ 96391 w 312467"/>
                <a:gd name="connsiteY110" fmla="*/ 243388 h 312668"/>
                <a:gd name="connsiteX111" fmla="*/ 149205 w 312467"/>
                <a:gd name="connsiteY111" fmla="*/ 298612 h 312668"/>
                <a:gd name="connsiteX112" fmla="*/ 149205 w 312467"/>
                <a:gd name="connsiteY112" fmla="*/ 230535 h 312668"/>
                <a:gd name="connsiteX113" fmla="*/ 149205 w 312467"/>
                <a:gd name="connsiteY113" fmla="*/ 230535 h 312668"/>
                <a:gd name="connsiteX114" fmla="*/ 253027 w 312467"/>
                <a:gd name="connsiteY114" fmla="*/ 51208 h 312668"/>
                <a:gd name="connsiteX115" fmla="*/ 202020 w 312467"/>
                <a:gd name="connsiteY115" fmla="*/ 21487 h 312668"/>
                <a:gd name="connsiteX116" fmla="*/ 230134 w 312467"/>
                <a:gd name="connsiteY116" fmla="*/ 68478 h 312668"/>
                <a:gd name="connsiteX117" fmla="*/ 253027 w 312467"/>
                <a:gd name="connsiteY117" fmla="*/ 51208 h 312668"/>
                <a:gd name="connsiteX118" fmla="*/ 253027 w 312467"/>
                <a:gd name="connsiteY118" fmla="*/ 51208 h 312668"/>
                <a:gd name="connsiteX119" fmla="*/ 110047 w 312467"/>
                <a:gd name="connsiteY119" fmla="*/ 21487 h 312668"/>
                <a:gd name="connsiteX120" fmla="*/ 59040 w 312467"/>
                <a:gd name="connsiteY120" fmla="*/ 51409 h 312668"/>
                <a:gd name="connsiteX121" fmla="*/ 82133 w 312467"/>
                <a:gd name="connsiteY121" fmla="*/ 68478 h 312668"/>
                <a:gd name="connsiteX122" fmla="*/ 110047 w 312467"/>
                <a:gd name="connsiteY122" fmla="*/ 21487 h 312668"/>
                <a:gd name="connsiteX123" fmla="*/ 110047 w 312467"/>
                <a:gd name="connsiteY123" fmla="*/ 21487 h 312668"/>
                <a:gd name="connsiteX124" fmla="*/ 229331 w 312467"/>
                <a:gd name="connsiteY124" fmla="*/ 250215 h 312668"/>
                <a:gd name="connsiteX125" fmla="*/ 203024 w 312467"/>
                <a:gd name="connsiteY125" fmla="*/ 291985 h 312668"/>
                <a:gd name="connsiteX126" fmla="*/ 249814 w 312467"/>
                <a:gd name="connsiteY126" fmla="*/ 264674 h 312668"/>
                <a:gd name="connsiteX127" fmla="*/ 229331 w 312467"/>
                <a:gd name="connsiteY127" fmla="*/ 250014 h 312668"/>
                <a:gd name="connsiteX128" fmla="*/ 229331 w 312467"/>
                <a:gd name="connsiteY128" fmla="*/ 250014 h 312668"/>
                <a:gd name="connsiteX129" fmla="*/ 109042 w 312467"/>
                <a:gd name="connsiteY129" fmla="*/ 291985 h 312668"/>
                <a:gd name="connsiteX130" fmla="*/ 82937 w 312467"/>
                <a:gd name="connsiteY130" fmla="*/ 250215 h 312668"/>
                <a:gd name="connsiteX131" fmla="*/ 62453 w 312467"/>
                <a:gd name="connsiteY131" fmla="*/ 265076 h 312668"/>
                <a:gd name="connsiteX132" fmla="*/ 109042 w 312467"/>
                <a:gd name="connsiteY132" fmla="*/ 291985 h 312668"/>
                <a:gd name="connsiteX133" fmla="*/ 109042 w 312467"/>
                <a:gd name="connsiteY133" fmla="*/ 291985 h 312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312467" h="312668">
                  <a:moveTo>
                    <a:pt x="312267" y="156234"/>
                  </a:moveTo>
                  <a:cubicBezTo>
                    <a:pt x="312267" y="242383"/>
                    <a:pt x="242384" y="312468"/>
                    <a:pt x="156435" y="312669"/>
                  </a:cubicBezTo>
                  <a:cubicBezTo>
                    <a:pt x="70084" y="312669"/>
                    <a:pt x="0" y="242986"/>
                    <a:pt x="0" y="156435"/>
                  </a:cubicBezTo>
                  <a:cubicBezTo>
                    <a:pt x="0" y="70084"/>
                    <a:pt x="70084" y="0"/>
                    <a:pt x="156435" y="0"/>
                  </a:cubicBezTo>
                  <a:cubicBezTo>
                    <a:pt x="242584" y="0"/>
                    <a:pt x="312468" y="70084"/>
                    <a:pt x="312468" y="156234"/>
                  </a:cubicBezTo>
                  <a:lnTo>
                    <a:pt x="312468" y="156234"/>
                  </a:lnTo>
                  <a:close/>
                  <a:moveTo>
                    <a:pt x="259654" y="255236"/>
                  </a:moveTo>
                  <a:cubicBezTo>
                    <a:pt x="261260" y="253629"/>
                    <a:pt x="263067" y="251621"/>
                    <a:pt x="264875" y="249613"/>
                  </a:cubicBezTo>
                  <a:cubicBezTo>
                    <a:pt x="284956" y="225917"/>
                    <a:pt x="296403" y="198606"/>
                    <a:pt x="299013" y="167680"/>
                  </a:cubicBezTo>
                  <a:cubicBezTo>
                    <a:pt x="299415" y="163865"/>
                    <a:pt x="298411" y="162660"/>
                    <a:pt x="294595" y="162660"/>
                  </a:cubicBezTo>
                  <a:cubicBezTo>
                    <a:pt x="279735" y="162660"/>
                    <a:pt x="264875" y="162861"/>
                    <a:pt x="250015" y="162660"/>
                  </a:cubicBezTo>
                  <a:cubicBezTo>
                    <a:pt x="245797" y="162660"/>
                    <a:pt x="244994" y="164267"/>
                    <a:pt x="244793" y="167881"/>
                  </a:cubicBezTo>
                  <a:cubicBezTo>
                    <a:pt x="244191" y="177319"/>
                    <a:pt x="243789" y="186959"/>
                    <a:pt x="242183" y="196397"/>
                  </a:cubicBezTo>
                  <a:cubicBezTo>
                    <a:pt x="239974" y="209048"/>
                    <a:pt x="236560" y="221499"/>
                    <a:pt x="233748" y="233949"/>
                  </a:cubicBezTo>
                  <a:cubicBezTo>
                    <a:pt x="233548" y="235154"/>
                    <a:pt x="233748" y="237363"/>
                    <a:pt x="234552" y="238166"/>
                  </a:cubicBezTo>
                  <a:cubicBezTo>
                    <a:pt x="242584" y="243990"/>
                    <a:pt x="251019" y="249412"/>
                    <a:pt x="259654" y="255436"/>
                  </a:cubicBezTo>
                  <a:lnTo>
                    <a:pt x="259654" y="255436"/>
                  </a:lnTo>
                  <a:close/>
                  <a:moveTo>
                    <a:pt x="79322" y="236560"/>
                  </a:moveTo>
                  <a:cubicBezTo>
                    <a:pt x="71892" y="213868"/>
                    <a:pt x="67875" y="190372"/>
                    <a:pt x="67273" y="166275"/>
                  </a:cubicBezTo>
                  <a:cubicBezTo>
                    <a:pt x="67273" y="163463"/>
                    <a:pt x="65867" y="162660"/>
                    <a:pt x="63257" y="162660"/>
                  </a:cubicBezTo>
                  <a:cubicBezTo>
                    <a:pt x="47794" y="162660"/>
                    <a:pt x="32331" y="162660"/>
                    <a:pt x="16868" y="162660"/>
                  </a:cubicBezTo>
                  <a:cubicBezTo>
                    <a:pt x="14057" y="162660"/>
                    <a:pt x="12852" y="163262"/>
                    <a:pt x="13053" y="166475"/>
                  </a:cubicBezTo>
                  <a:cubicBezTo>
                    <a:pt x="15463" y="198606"/>
                    <a:pt x="27512" y="226519"/>
                    <a:pt x="48396" y="250818"/>
                  </a:cubicBezTo>
                  <a:cubicBezTo>
                    <a:pt x="49802" y="252424"/>
                    <a:pt x="51007" y="254432"/>
                    <a:pt x="52011" y="255838"/>
                  </a:cubicBezTo>
                  <a:cubicBezTo>
                    <a:pt x="61851" y="249010"/>
                    <a:pt x="70285" y="242785"/>
                    <a:pt x="79322" y="236560"/>
                  </a:cubicBezTo>
                  <a:lnTo>
                    <a:pt x="79322" y="236560"/>
                  </a:lnTo>
                  <a:close/>
                  <a:moveTo>
                    <a:pt x="220896" y="230335"/>
                  </a:moveTo>
                  <a:cubicBezTo>
                    <a:pt x="221298" y="229130"/>
                    <a:pt x="221900" y="227724"/>
                    <a:pt x="222302" y="226318"/>
                  </a:cubicBezTo>
                  <a:cubicBezTo>
                    <a:pt x="228326" y="207241"/>
                    <a:pt x="230736" y="187762"/>
                    <a:pt x="232142" y="167881"/>
                  </a:cubicBezTo>
                  <a:cubicBezTo>
                    <a:pt x="232343" y="163865"/>
                    <a:pt x="231138" y="162660"/>
                    <a:pt x="227122" y="162660"/>
                  </a:cubicBezTo>
                  <a:cubicBezTo>
                    <a:pt x="207241" y="162660"/>
                    <a:pt x="187360" y="162660"/>
                    <a:pt x="167480" y="162660"/>
                  </a:cubicBezTo>
                  <a:cubicBezTo>
                    <a:pt x="166074" y="162660"/>
                    <a:pt x="164467" y="162660"/>
                    <a:pt x="163062" y="162861"/>
                  </a:cubicBezTo>
                  <a:cubicBezTo>
                    <a:pt x="163062" y="163865"/>
                    <a:pt x="162660" y="164267"/>
                    <a:pt x="162660" y="164869"/>
                  </a:cubicBezTo>
                  <a:cubicBezTo>
                    <a:pt x="162660" y="181135"/>
                    <a:pt x="162660" y="197602"/>
                    <a:pt x="162660" y="213868"/>
                  </a:cubicBezTo>
                  <a:cubicBezTo>
                    <a:pt x="162660" y="217081"/>
                    <a:pt x="164467" y="216880"/>
                    <a:pt x="166676" y="217282"/>
                  </a:cubicBezTo>
                  <a:cubicBezTo>
                    <a:pt x="175713" y="218487"/>
                    <a:pt x="184950" y="219491"/>
                    <a:pt x="193987" y="221700"/>
                  </a:cubicBezTo>
                  <a:cubicBezTo>
                    <a:pt x="203024" y="223908"/>
                    <a:pt x="211860" y="227121"/>
                    <a:pt x="221097" y="230134"/>
                  </a:cubicBezTo>
                  <a:lnTo>
                    <a:pt x="221097" y="230134"/>
                  </a:lnTo>
                  <a:close/>
                  <a:moveTo>
                    <a:pt x="90568" y="230736"/>
                  </a:moveTo>
                  <a:cubicBezTo>
                    <a:pt x="92174" y="230335"/>
                    <a:pt x="92977" y="230335"/>
                    <a:pt x="93781" y="229933"/>
                  </a:cubicBezTo>
                  <a:cubicBezTo>
                    <a:pt x="110649" y="222704"/>
                    <a:pt x="128120" y="218286"/>
                    <a:pt x="146394" y="217482"/>
                  </a:cubicBezTo>
                  <a:cubicBezTo>
                    <a:pt x="149205" y="217482"/>
                    <a:pt x="149406" y="215876"/>
                    <a:pt x="149406" y="213667"/>
                  </a:cubicBezTo>
                  <a:cubicBezTo>
                    <a:pt x="149406" y="198003"/>
                    <a:pt x="149406" y="182139"/>
                    <a:pt x="149406" y="166475"/>
                  </a:cubicBezTo>
                  <a:cubicBezTo>
                    <a:pt x="149406" y="163664"/>
                    <a:pt x="148402" y="162861"/>
                    <a:pt x="145792" y="162861"/>
                  </a:cubicBezTo>
                  <a:cubicBezTo>
                    <a:pt x="125108" y="162861"/>
                    <a:pt x="104625" y="162861"/>
                    <a:pt x="83941" y="162861"/>
                  </a:cubicBezTo>
                  <a:cubicBezTo>
                    <a:pt x="80728" y="162861"/>
                    <a:pt x="79523" y="164066"/>
                    <a:pt x="79924" y="167078"/>
                  </a:cubicBezTo>
                  <a:cubicBezTo>
                    <a:pt x="81129" y="178524"/>
                    <a:pt x="81932" y="189971"/>
                    <a:pt x="83740" y="201417"/>
                  </a:cubicBezTo>
                  <a:cubicBezTo>
                    <a:pt x="85346" y="211257"/>
                    <a:pt x="88158" y="221097"/>
                    <a:pt x="90568" y="230937"/>
                  </a:cubicBezTo>
                  <a:lnTo>
                    <a:pt x="90568" y="230937"/>
                  </a:lnTo>
                  <a:close/>
                  <a:moveTo>
                    <a:pt x="49802" y="60646"/>
                  </a:moveTo>
                  <a:cubicBezTo>
                    <a:pt x="49802" y="60646"/>
                    <a:pt x="48999" y="61248"/>
                    <a:pt x="48597" y="61650"/>
                  </a:cubicBezTo>
                  <a:cubicBezTo>
                    <a:pt x="27311" y="86150"/>
                    <a:pt x="15463" y="114464"/>
                    <a:pt x="13053" y="146796"/>
                  </a:cubicBezTo>
                  <a:cubicBezTo>
                    <a:pt x="12852" y="150209"/>
                    <a:pt x="14659" y="150009"/>
                    <a:pt x="16868" y="150009"/>
                  </a:cubicBezTo>
                  <a:cubicBezTo>
                    <a:pt x="32130" y="150009"/>
                    <a:pt x="47392" y="150009"/>
                    <a:pt x="62654" y="150009"/>
                  </a:cubicBezTo>
                  <a:cubicBezTo>
                    <a:pt x="65666" y="150009"/>
                    <a:pt x="67072" y="149205"/>
                    <a:pt x="67072" y="145992"/>
                  </a:cubicBezTo>
                  <a:cubicBezTo>
                    <a:pt x="67675" y="124505"/>
                    <a:pt x="70888" y="103620"/>
                    <a:pt x="76912" y="82936"/>
                  </a:cubicBezTo>
                  <a:cubicBezTo>
                    <a:pt x="77314" y="81732"/>
                    <a:pt x="76510" y="79723"/>
                    <a:pt x="75506" y="78920"/>
                  </a:cubicBezTo>
                  <a:cubicBezTo>
                    <a:pt x="67072" y="72695"/>
                    <a:pt x="58638" y="66871"/>
                    <a:pt x="49601" y="60445"/>
                  </a:cubicBezTo>
                  <a:lnTo>
                    <a:pt x="49601" y="60445"/>
                  </a:lnTo>
                  <a:close/>
                  <a:moveTo>
                    <a:pt x="262264" y="60244"/>
                  </a:moveTo>
                  <a:cubicBezTo>
                    <a:pt x="255035" y="65666"/>
                    <a:pt x="248408" y="70888"/>
                    <a:pt x="241379" y="75707"/>
                  </a:cubicBezTo>
                  <a:cubicBezTo>
                    <a:pt x="234351" y="80527"/>
                    <a:pt x="234351" y="80527"/>
                    <a:pt x="236359" y="88559"/>
                  </a:cubicBezTo>
                  <a:cubicBezTo>
                    <a:pt x="241179" y="106833"/>
                    <a:pt x="244191" y="125509"/>
                    <a:pt x="244593" y="144587"/>
                  </a:cubicBezTo>
                  <a:cubicBezTo>
                    <a:pt x="244593" y="147197"/>
                    <a:pt x="244191" y="150009"/>
                    <a:pt x="248609" y="150009"/>
                  </a:cubicBezTo>
                  <a:cubicBezTo>
                    <a:pt x="264272" y="150009"/>
                    <a:pt x="279735" y="150009"/>
                    <a:pt x="295399" y="150009"/>
                  </a:cubicBezTo>
                  <a:cubicBezTo>
                    <a:pt x="298009" y="150009"/>
                    <a:pt x="299013" y="149205"/>
                    <a:pt x="298813" y="146394"/>
                  </a:cubicBezTo>
                  <a:cubicBezTo>
                    <a:pt x="297808" y="132939"/>
                    <a:pt x="294997" y="119886"/>
                    <a:pt x="290378" y="107034"/>
                  </a:cubicBezTo>
                  <a:cubicBezTo>
                    <a:pt x="283952" y="89764"/>
                    <a:pt x="274514" y="74101"/>
                    <a:pt x="262063" y="60244"/>
                  </a:cubicBezTo>
                  <a:lnTo>
                    <a:pt x="262063" y="60244"/>
                  </a:lnTo>
                  <a:close/>
                  <a:moveTo>
                    <a:pt x="89764" y="87154"/>
                  </a:moveTo>
                  <a:cubicBezTo>
                    <a:pt x="89764" y="87154"/>
                    <a:pt x="89162" y="88961"/>
                    <a:pt x="88760" y="89764"/>
                  </a:cubicBezTo>
                  <a:cubicBezTo>
                    <a:pt x="83539" y="107637"/>
                    <a:pt x="81330" y="126112"/>
                    <a:pt x="79924" y="144787"/>
                  </a:cubicBezTo>
                  <a:cubicBezTo>
                    <a:pt x="79723" y="149005"/>
                    <a:pt x="80928" y="150209"/>
                    <a:pt x="85145" y="150209"/>
                  </a:cubicBezTo>
                  <a:cubicBezTo>
                    <a:pt x="104825" y="150209"/>
                    <a:pt x="124505" y="150209"/>
                    <a:pt x="144185" y="150209"/>
                  </a:cubicBezTo>
                  <a:cubicBezTo>
                    <a:pt x="145792" y="150209"/>
                    <a:pt x="147398" y="150209"/>
                    <a:pt x="149406" y="150009"/>
                  </a:cubicBezTo>
                  <a:cubicBezTo>
                    <a:pt x="149406" y="134345"/>
                    <a:pt x="149406" y="119083"/>
                    <a:pt x="149406" y="103821"/>
                  </a:cubicBezTo>
                  <a:cubicBezTo>
                    <a:pt x="149406" y="102817"/>
                    <a:pt x="147197" y="101411"/>
                    <a:pt x="145992" y="101211"/>
                  </a:cubicBezTo>
                  <a:cubicBezTo>
                    <a:pt x="136152" y="99403"/>
                    <a:pt x="126112" y="98600"/>
                    <a:pt x="116473" y="96190"/>
                  </a:cubicBezTo>
                  <a:cubicBezTo>
                    <a:pt x="107637" y="93981"/>
                    <a:pt x="99002" y="90567"/>
                    <a:pt x="89764" y="87555"/>
                  </a:cubicBezTo>
                  <a:lnTo>
                    <a:pt x="89764" y="87555"/>
                  </a:lnTo>
                  <a:close/>
                  <a:moveTo>
                    <a:pt x="222904" y="86752"/>
                  </a:moveTo>
                  <a:cubicBezTo>
                    <a:pt x="221097" y="87154"/>
                    <a:pt x="220495" y="87354"/>
                    <a:pt x="220093" y="87555"/>
                  </a:cubicBezTo>
                  <a:cubicBezTo>
                    <a:pt x="202823" y="95186"/>
                    <a:pt x="184750" y="99805"/>
                    <a:pt x="165873" y="100809"/>
                  </a:cubicBezTo>
                  <a:cubicBezTo>
                    <a:pt x="162660" y="100809"/>
                    <a:pt x="162660" y="102817"/>
                    <a:pt x="162660" y="105026"/>
                  </a:cubicBezTo>
                  <a:cubicBezTo>
                    <a:pt x="162660" y="118882"/>
                    <a:pt x="162660" y="132538"/>
                    <a:pt x="162660" y="146394"/>
                  </a:cubicBezTo>
                  <a:cubicBezTo>
                    <a:pt x="162660" y="147599"/>
                    <a:pt x="162861" y="148603"/>
                    <a:pt x="163062" y="149808"/>
                  </a:cubicBezTo>
                  <a:cubicBezTo>
                    <a:pt x="163865" y="149808"/>
                    <a:pt x="164267" y="150209"/>
                    <a:pt x="164668" y="150209"/>
                  </a:cubicBezTo>
                  <a:cubicBezTo>
                    <a:pt x="185955" y="150209"/>
                    <a:pt x="207442" y="150209"/>
                    <a:pt x="228728" y="150209"/>
                  </a:cubicBezTo>
                  <a:cubicBezTo>
                    <a:pt x="231740" y="150209"/>
                    <a:pt x="232343" y="148603"/>
                    <a:pt x="231941" y="146193"/>
                  </a:cubicBezTo>
                  <a:cubicBezTo>
                    <a:pt x="230937" y="135751"/>
                    <a:pt x="230134" y="125308"/>
                    <a:pt x="228527" y="115067"/>
                  </a:cubicBezTo>
                  <a:cubicBezTo>
                    <a:pt x="227122" y="105629"/>
                    <a:pt x="224712" y="96592"/>
                    <a:pt x="222704" y="86752"/>
                  </a:cubicBezTo>
                  <a:lnTo>
                    <a:pt x="222704" y="86752"/>
                  </a:lnTo>
                  <a:close/>
                  <a:moveTo>
                    <a:pt x="162861" y="87957"/>
                  </a:moveTo>
                  <a:cubicBezTo>
                    <a:pt x="182340" y="87154"/>
                    <a:pt x="200413" y="82535"/>
                    <a:pt x="217884" y="74101"/>
                  </a:cubicBezTo>
                  <a:cubicBezTo>
                    <a:pt x="213265" y="61248"/>
                    <a:pt x="207040" y="49601"/>
                    <a:pt x="199008" y="38958"/>
                  </a:cubicBezTo>
                  <a:cubicBezTo>
                    <a:pt x="192782" y="30725"/>
                    <a:pt x="185553" y="23295"/>
                    <a:pt x="176115" y="18676"/>
                  </a:cubicBezTo>
                  <a:cubicBezTo>
                    <a:pt x="172098" y="16668"/>
                    <a:pt x="167480" y="15262"/>
                    <a:pt x="162660" y="13455"/>
                  </a:cubicBezTo>
                  <a:lnTo>
                    <a:pt x="162660" y="88158"/>
                  </a:lnTo>
                  <a:lnTo>
                    <a:pt x="162660" y="88158"/>
                  </a:lnTo>
                  <a:close/>
                  <a:moveTo>
                    <a:pt x="94182" y="74301"/>
                  </a:moveTo>
                  <a:cubicBezTo>
                    <a:pt x="111653" y="82535"/>
                    <a:pt x="129726" y="87154"/>
                    <a:pt x="149005" y="87957"/>
                  </a:cubicBezTo>
                  <a:lnTo>
                    <a:pt x="149005" y="14258"/>
                  </a:lnTo>
                  <a:cubicBezTo>
                    <a:pt x="127718" y="16065"/>
                    <a:pt x="104625" y="42974"/>
                    <a:pt x="94182" y="74301"/>
                  </a:cubicBezTo>
                  <a:lnTo>
                    <a:pt x="94182" y="74301"/>
                  </a:lnTo>
                  <a:close/>
                  <a:moveTo>
                    <a:pt x="215876" y="243388"/>
                  </a:moveTo>
                  <a:cubicBezTo>
                    <a:pt x="199008" y="235556"/>
                    <a:pt x="181537" y="231138"/>
                    <a:pt x="162861" y="230535"/>
                  </a:cubicBezTo>
                  <a:lnTo>
                    <a:pt x="162861" y="298612"/>
                  </a:lnTo>
                  <a:cubicBezTo>
                    <a:pt x="183746" y="297206"/>
                    <a:pt x="205835" y="270899"/>
                    <a:pt x="215876" y="243388"/>
                  </a:cubicBezTo>
                  <a:lnTo>
                    <a:pt x="215876" y="243388"/>
                  </a:lnTo>
                  <a:close/>
                  <a:moveTo>
                    <a:pt x="149205" y="230535"/>
                  </a:moveTo>
                  <a:cubicBezTo>
                    <a:pt x="130329" y="231339"/>
                    <a:pt x="112858" y="235556"/>
                    <a:pt x="96391" y="243388"/>
                  </a:cubicBezTo>
                  <a:cubicBezTo>
                    <a:pt x="106030" y="271702"/>
                    <a:pt x="129927" y="298009"/>
                    <a:pt x="149205" y="298612"/>
                  </a:cubicBezTo>
                  <a:lnTo>
                    <a:pt x="149205" y="230535"/>
                  </a:lnTo>
                  <a:lnTo>
                    <a:pt x="149205" y="230535"/>
                  </a:lnTo>
                  <a:close/>
                  <a:moveTo>
                    <a:pt x="253027" y="51208"/>
                  </a:moveTo>
                  <a:cubicBezTo>
                    <a:pt x="237564" y="37352"/>
                    <a:pt x="221097" y="27311"/>
                    <a:pt x="202020" y="21487"/>
                  </a:cubicBezTo>
                  <a:cubicBezTo>
                    <a:pt x="214269" y="35143"/>
                    <a:pt x="222704" y="51007"/>
                    <a:pt x="230134" y="68478"/>
                  </a:cubicBezTo>
                  <a:cubicBezTo>
                    <a:pt x="237966" y="62453"/>
                    <a:pt x="245396" y="57031"/>
                    <a:pt x="253027" y="51208"/>
                  </a:cubicBezTo>
                  <a:lnTo>
                    <a:pt x="253027" y="51208"/>
                  </a:lnTo>
                  <a:close/>
                  <a:moveTo>
                    <a:pt x="110047" y="21487"/>
                  </a:moveTo>
                  <a:cubicBezTo>
                    <a:pt x="90969" y="27512"/>
                    <a:pt x="74302" y="37352"/>
                    <a:pt x="59040" y="51409"/>
                  </a:cubicBezTo>
                  <a:cubicBezTo>
                    <a:pt x="67072" y="57433"/>
                    <a:pt x="74302" y="62654"/>
                    <a:pt x="82133" y="68478"/>
                  </a:cubicBezTo>
                  <a:cubicBezTo>
                    <a:pt x="89363" y="50806"/>
                    <a:pt x="97998" y="35143"/>
                    <a:pt x="110047" y="21487"/>
                  </a:cubicBezTo>
                  <a:lnTo>
                    <a:pt x="110047" y="21487"/>
                  </a:lnTo>
                  <a:close/>
                  <a:moveTo>
                    <a:pt x="229331" y="250215"/>
                  </a:moveTo>
                  <a:cubicBezTo>
                    <a:pt x="220294" y="264875"/>
                    <a:pt x="211458" y="278530"/>
                    <a:pt x="203024" y="291985"/>
                  </a:cubicBezTo>
                  <a:cubicBezTo>
                    <a:pt x="219691" y="286362"/>
                    <a:pt x="235154" y="277526"/>
                    <a:pt x="249814" y="264674"/>
                  </a:cubicBezTo>
                  <a:cubicBezTo>
                    <a:pt x="242384" y="259453"/>
                    <a:pt x="235556" y="254432"/>
                    <a:pt x="229331" y="250014"/>
                  </a:cubicBezTo>
                  <a:lnTo>
                    <a:pt x="229331" y="250014"/>
                  </a:lnTo>
                  <a:close/>
                  <a:moveTo>
                    <a:pt x="109042" y="291985"/>
                  </a:moveTo>
                  <a:cubicBezTo>
                    <a:pt x="100608" y="278530"/>
                    <a:pt x="91973" y="264674"/>
                    <a:pt x="82937" y="250215"/>
                  </a:cubicBezTo>
                  <a:cubicBezTo>
                    <a:pt x="76510" y="254834"/>
                    <a:pt x="69683" y="259654"/>
                    <a:pt x="62453" y="265076"/>
                  </a:cubicBezTo>
                  <a:cubicBezTo>
                    <a:pt x="77314" y="277727"/>
                    <a:pt x="92776" y="286563"/>
                    <a:pt x="109042" y="291985"/>
                  </a:cubicBezTo>
                  <a:lnTo>
                    <a:pt x="109042" y="291985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>
                <a:latin typeface="+mn-lt"/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EA91DB-FF21-8ED2-0A7D-316BF64B45BA}"/>
                </a:ext>
              </a:extLst>
            </p:cNvPr>
            <p:cNvSpPr/>
            <p:nvPr/>
          </p:nvSpPr>
          <p:spPr>
            <a:xfrm>
              <a:off x="6155984" y="2346802"/>
              <a:ext cx="209048" cy="50643"/>
            </a:xfrm>
            <a:custGeom>
              <a:avLst/>
              <a:gdLst>
                <a:gd name="connsiteX0" fmla="*/ 209048 w 209048"/>
                <a:gd name="connsiteY0" fmla="*/ 40402 h 50643"/>
                <a:gd name="connsiteX1" fmla="*/ 203024 w 209048"/>
                <a:gd name="connsiteY1" fmla="*/ 49237 h 50643"/>
                <a:gd name="connsiteX2" fmla="*/ 201618 w 209048"/>
                <a:gd name="connsiteY2" fmla="*/ 50643 h 50643"/>
                <a:gd name="connsiteX3" fmla="*/ 106030 w 209048"/>
                <a:gd name="connsiteY3" fmla="*/ 14697 h 50643"/>
                <a:gd name="connsiteX4" fmla="*/ 4619 w 209048"/>
                <a:gd name="connsiteY4" fmla="*/ 26345 h 50643"/>
                <a:gd name="connsiteX5" fmla="*/ 0 w 209048"/>
                <a:gd name="connsiteY5" fmla="*/ 14296 h 50643"/>
                <a:gd name="connsiteX6" fmla="*/ 88760 w 209048"/>
                <a:gd name="connsiteY6" fmla="*/ 239 h 50643"/>
                <a:gd name="connsiteX7" fmla="*/ 209048 w 209048"/>
                <a:gd name="connsiteY7" fmla="*/ 40402 h 50643"/>
                <a:gd name="connsiteX8" fmla="*/ 209048 w 209048"/>
                <a:gd name="connsiteY8" fmla="*/ 40402 h 506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048" h="50643">
                  <a:moveTo>
                    <a:pt x="209048" y="40402"/>
                  </a:moveTo>
                  <a:cubicBezTo>
                    <a:pt x="206839" y="43414"/>
                    <a:pt x="205032" y="46225"/>
                    <a:pt x="203024" y="49237"/>
                  </a:cubicBezTo>
                  <a:cubicBezTo>
                    <a:pt x="202622" y="49639"/>
                    <a:pt x="202221" y="50041"/>
                    <a:pt x="201618" y="50643"/>
                  </a:cubicBezTo>
                  <a:cubicBezTo>
                    <a:pt x="172500" y="30963"/>
                    <a:pt x="140771" y="18914"/>
                    <a:pt x="106030" y="14697"/>
                  </a:cubicBezTo>
                  <a:cubicBezTo>
                    <a:pt x="71490" y="10480"/>
                    <a:pt x="37753" y="14497"/>
                    <a:pt x="4619" y="26345"/>
                  </a:cubicBezTo>
                  <a:cubicBezTo>
                    <a:pt x="3012" y="22328"/>
                    <a:pt x="1607" y="18513"/>
                    <a:pt x="0" y="14296"/>
                  </a:cubicBezTo>
                  <a:cubicBezTo>
                    <a:pt x="28917" y="3652"/>
                    <a:pt x="58437" y="-1167"/>
                    <a:pt x="88760" y="239"/>
                  </a:cubicBezTo>
                  <a:cubicBezTo>
                    <a:pt x="141173" y="2448"/>
                    <a:pt x="182139" y="21123"/>
                    <a:pt x="209048" y="40402"/>
                  </a:cubicBezTo>
                  <a:lnTo>
                    <a:pt x="209048" y="4040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E5B25FA-370C-1E9A-67E1-9768582074E7}"/>
                </a:ext>
              </a:extLst>
            </p:cNvPr>
            <p:cNvSpPr/>
            <p:nvPr/>
          </p:nvSpPr>
          <p:spPr>
            <a:xfrm>
              <a:off x="6125260" y="2765338"/>
              <a:ext cx="167881" cy="39404"/>
            </a:xfrm>
            <a:custGeom>
              <a:avLst/>
              <a:gdLst>
                <a:gd name="connsiteX0" fmla="*/ 0 w 167881"/>
                <a:gd name="connsiteY0" fmla="*/ 11446 h 39404"/>
                <a:gd name="connsiteX1" fmla="*/ 6225 w 167881"/>
                <a:gd name="connsiteY1" fmla="*/ 0 h 39404"/>
                <a:gd name="connsiteX2" fmla="*/ 164467 w 167881"/>
                <a:gd name="connsiteY2" fmla="*/ 19881 h 39404"/>
                <a:gd name="connsiteX3" fmla="*/ 167881 w 167881"/>
                <a:gd name="connsiteY3" fmla="*/ 32331 h 39404"/>
                <a:gd name="connsiteX4" fmla="*/ 0 w 167881"/>
                <a:gd name="connsiteY4" fmla="*/ 11246 h 39404"/>
                <a:gd name="connsiteX5" fmla="*/ 0 w 167881"/>
                <a:gd name="connsiteY5" fmla="*/ 11246 h 39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7881" h="39404">
                  <a:moveTo>
                    <a:pt x="0" y="11446"/>
                  </a:moveTo>
                  <a:cubicBezTo>
                    <a:pt x="2209" y="7430"/>
                    <a:pt x="4217" y="3815"/>
                    <a:pt x="6225" y="0"/>
                  </a:cubicBezTo>
                  <a:cubicBezTo>
                    <a:pt x="56429" y="26508"/>
                    <a:pt x="108842" y="33134"/>
                    <a:pt x="164467" y="19881"/>
                  </a:cubicBezTo>
                  <a:cubicBezTo>
                    <a:pt x="165471" y="23897"/>
                    <a:pt x="166676" y="27712"/>
                    <a:pt x="167881" y="32331"/>
                  </a:cubicBezTo>
                  <a:cubicBezTo>
                    <a:pt x="109042" y="46388"/>
                    <a:pt x="53417" y="39561"/>
                    <a:pt x="0" y="11246"/>
                  </a:cubicBezTo>
                  <a:lnTo>
                    <a:pt x="0" y="1124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32A204F1-66A9-B2EB-4C70-4714C77F1F74}"/>
                </a:ext>
              </a:extLst>
            </p:cNvPr>
            <p:cNvSpPr/>
            <p:nvPr/>
          </p:nvSpPr>
          <p:spPr>
            <a:xfrm>
              <a:off x="6430498" y="2540754"/>
              <a:ext cx="34088" cy="134819"/>
            </a:xfrm>
            <a:custGeom>
              <a:avLst/>
              <a:gdLst>
                <a:gd name="connsiteX0" fmla="*/ 18676 w 34088"/>
                <a:gd name="connsiteY0" fmla="*/ 2081 h 134819"/>
                <a:gd name="connsiteX1" fmla="*/ 32733 w 34088"/>
                <a:gd name="connsiteY1" fmla="*/ 11519 h 134819"/>
                <a:gd name="connsiteX2" fmla="*/ 21889 w 34088"/>
                <a:gd name="connsiteY2" fmla="*/ 109115 h 134819"/>
                <a:gd name="connsiteX3" fmla="*/ 11848 w 34088"/>
                <a:gd name="connsiteY3" fmla="*/ 134819 h 134819"/>
                <a:gd name="connsiteX4" fmla="*/ 0 w 34088"/>
                <a:gd name="connsiteY4" fmla="*/ 128996 h 134819"/>
                <a:gd name="connsiteX5" fmla="*/ 18676 w 34088"/>
                <a:gd name="connsiteY5" fmla="*/ 2081 h 134819"/>
                <a:gd name="connsiteX6" fmla="*/ 18676 w 34088"/>
                <a:gd name="connsiteY6" fmla="*/ 2081 h 13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088" h="134819">
                  <a:moveTo>
                    <a:pt x="18676" y="2081"/>
                  </a:moveTo>
                  <a:cubicBezTo>
                    <a:pt x="34942" y="-1132"/>
                    <a:pt x="31327" y="-2337"/>
                    <a:pt x="32733" y="11519"/>
                  </a:cubicBezTo>
                  <a:cubicBezTo>
                    <a:pt x="36347" y="44854"/>
                    <a:pt x="32733" y="77387"/>
                    <a:pt x="21889" y="109115"/>
                  </a:cubicBezTo>
                  <a:cubicBezTo>
                    <a:pt x="18877" y="117549"/>
                    <a:pt x="15262" y="125984"/>
                    <a:pt x="11848" y="134819"/>
                  </a:cubicBezTo>
                  <a:cubicBezTo>
                    <a:pt x="7631" y="132811"/>
                    <a:pt x="4016" y="131004"/>
                    <a:pt x="0" y="128996"/>
                  </a:cubicBezTo>
                  <a:cubicBezTo>
                    <a:pt x="18877" y="88431"/>
                    <a:pt x="25303" y="46260"/>
                    <a:pt x="18676" y="2081"/>
                  </a:cubicBezTo>
                  <a:lnTo>
                    <a:pt x="18676" y="208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27EF9D3-354F-D8B3-3AE8-5F3E567B8EFA}"/>
                </a:ext>
              </a:extLst>
            </p:cNvPr>
            <p:cNvSpPr/>
            <p:nvPr/>
          </p:nvSpPr>
          <p:spPr>
            <a:xfrm>
              <a:off x="6006518" y="2486607"/>
              <a:ext cx="29981" cy="135549"/>
            </a:xfrm>
            <a:custGeom>
              <a:avLst/>
              <a:gdLst>
                <a:gd name="connsiteX0" fmla="*/ 17531 w 29981"/>
                <a:gd name="connsiteY0" fmla="*/ 133140 h 135549"/>
                <a:gd name="connsiteX1" fmla="*/ 5683 w 29981"/>
                <a:gd name="connsiteY1" fmla="*/ 135550 h 135549"/>
                <a:gd name="connsiteX2" fmla="*/ 18535 w 29981"/>
                <a:gd name="connsiteY2" fmla="*/ 0 h 135549"/>
                <a:gd name="connsiteX3" fmla="*/ 29981 w 29981"/>
                <a:gd name="connsiteY3" fmla="*/ 4820 h 135549"/>
                <a:gd name="connsiteX4" fmla="*/ 17330 w 29981"/>
                <a:gd name="connsiteY4" fmla="*/ 132939 h 135549"/>
                <a:gd name="connsiteX5" fmla="*/ 17330 w 29981"/>
                <a:gd name="connsiteY5" fmla="*/ 132939 h 135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81" h="135549">
                  <a:moveTo>
                    <a:pt x="17531" y="133140"/>
                  </a:moveTo>
                  <a:cubicBezTo>
                    <a:pt x="13113" y="134144"/>
                    <a:pt x="9297" y="134948"/>
                    <a:pt x="5683" y="135550"/>
                  </a:cubicBezTo>
                  <a:cubicBezTo>
                    <a:pt x="-6165" y="112858"/>
                    <a:pt x="1666" y="31528"/>
                    <a:pt x="18535" y="0"/>
                  </a:cubicBezTo>
                  <a:cubicBezTo>
                    <a:pt x="22149" y="1607"/>
                    <a:pt x="25965" y="3012"/>
                    <a:pt x="29981" y="4820"/>
                  </a:cubicBezTo>
                  <a:cubicBezTo>
                    <a:pt x="13113" y="46187"/>
                    <a:pt x="8695" y="88760"/>
                    <a:pt x="17330" y="132939"/>
                  </a:cubicBezTo>
                  <a:lnTo>
                    <a:pt x="17330" y="132939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C83B83EB-5C16-2371-86C0-54819130332F}"/>
                </a:ext>
              </a:extLst>
            </p:cNvPr>
            <p:cNvSpPr/>
            <p:nvPr/>
          </p:nvSpPr>
          <p:spPr>
            <a:xfrm>
              <a:off x="6327480" y="2765940"/>
              <a:ext cx="17470" cy="17470"/>
            </a:xfrm>
            <a:custGeom>
              <a:avLst/>
              <a:gdLst>
                <a:gd name="connsiteX0" fmla="*/ 11246 w 17470"/>
                <a:gd name="connsiteY0" fmla="*/ 0 h 17470"/>
                <a:gd name="connsiteX1" fmla="*/ 17471 w 17470"/>
                <a:gd name="connsiteY1" fmla="*/ 11246 h 17470"/>
                <a:gd name="connsiteX2" fmla="*/ 5623 w 17470"/>
                <a:gd name="connsiteY2" fmla="*/ 17471 h 17470"/>
                <a:gd name="connsiteX3" fmla="*/ 0 w 17470"/>
                <a:gd name="connsiteY3" fmla="*/ 5824 h 17470"/>
                <a:gd name="connsiteX4" fmla="*/ 11246 w 17470"/>
                <a:gd name="connsiteY4" fmla="*/ 201 h 17470"/>
                <a:gd name="connsiteX5" fmla="*/ 11246 w 17470"/>
                <a:gd name="connsiteY5" fmla="*/ 201 h 1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70" h="17470">
                  <a:moveTo>
                    <a:pt x="11246" y="0"/>
                  </a:moveTo>
                  <a:cubicBezTo>
                    <a:pt x="13455" y="4016"/>
                    <a:pt x="15262" y="7430"/>
                    <a:pt x="17471" y="11246"/>
                  </a:cubicBezTo>
                  <a:cubicBezTo>
                    <a:pt x="13455" y="13254"/>
                    <a:pt x="9840" y="15262"/>
                    <a:pt x="5623" y="17471"/>
                  </a:cubicBezTo>
                  <a:cubicBezTo>
                    <a:pt x="3815" y="13455"/>
                    <a:pt x="2008" y="9840"/>
                    <a:pt x="0" y="5824"/>
                  </a:cubicBezTo>
                  <a:cubicBezTo>
                    <a:pt x="3815" y="3816"/>
                    <a:pt x="7229" y="2209"/>
                    <a:pt x="11246" y="201"/>
                  </a:cubicBezTo>
                  <a:lnTo>
                    <a:pt x="11246" y="20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E6832A10-97D8-D85A-2C7A-24BD9540364E}"/>
                </a:ext>
              </a:extLst>
            </p:cNvPr>
            <p:cNvSpPr/>
            <p:nvPr/>
          </p:nvSpPr>
          <p:spPr>
            <a:xfrm>
              <a:off x="6130280" y="2366720"/>
              <a:ext cx="17470" cy="17270"/>
            </a:xfrm>
            <a:custGeom>
              <a:avLst/>
              <a:gdLst>
                <a:gd name="connsiteX0" fmla="*/ 17471 w 17470"/>
                <a:gd name="connsiteY0" fmla="*/ 11848 h 17270"/>
                <a:gd name="connsiteX1" fmla="*/ 6024 w 17470"/>
                <a:gd name="connsiteY1" fmla="*/ 17270 h 17270"/>
                <a:gd name="connsiteX2" fmla="*/ 0 w 17470"/>
                <a:gd name="connsiteY2" fmla="*/ 5824 h 17270"/>
                <a:gd name="connsiteX3" fmla="*/ 11848 w 17470"/>
                <a:gd name="connsiteY3" fmla="*/ 0 h 17270"/>
                <a:gd name="connsiteX4" fmla="*/ 17270 w 17470"/>
                <a:gd name="connsiteY4" fmla="*/ 11848 h 17270"/>
                <a:gd name="connsiteX5" fmla="*/ 17270 w 17470"/>
                <a:gd name="connsiteY5" fmla="*/ 11848 h 1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70" h="17270">
                  <a:moveTo>
                    <a:pt x="17471" y="11848"/>
                  </a:moveTo>
                  <a:cubicBezTo>
                    <a:pt x="13455" y="13856"/>
                    <a:pt x="10041" y="15463"/>
                    <a:pt x="6024" y="17270"/>
                  </a:cubicBezTo>
                  <a:cubicBezTo>
                    <a:pt x="4016" y="13455"/>
                    <a:pt x="2209" y="10041"/>
                    <a:pt x="0" y="5824"/>
                  </a:cubicBezTo>
                  <a:cubicBezTo>
                    <a:pt x="3815" y="3815"/>
                    <a:pt x="7631" y="2008"/>
                    <a:pt x="11848" y="0"/>
                  </a:cubicBezTo>
                  <a:cubicBezTo>
                    <a:pt x="13655" y="3815"/>
                    <a:pt x="15262" y="7631"/>
                    <a:pt x="17270" y="11848"/>
                  </a:cubicBezTo>
                  <a:lnTo>
                    <a:pt x="17270" y="11848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B0F5EF8B-58E1-F70B-EA68-F9DA926DE7F7}"/>
                </a:ext>
              </a:extLst>
            </p:cNvPr>
            <p:cNvSpPr/>
            <p:nvPr/>
          </p:nvSpPr>
          <p:spPr>
            <a:xfrm>
              <a:off x="6434715" y="2486808"/>
              <a:ext cx="16667" cy="16868"/>
            </a:xfrm>
            <a:custGeom>
              <a:avLst/>
              <a:gdLst>
                <a:gd name="connsiteX0" fmla="*/ 11848 w 16667"/>
                <a:gd name="connsiteY0" fmla="*/ 0 h 16868"/>
                <a:gd name="connsiteX1" fmla="*/ 16668 w 16667"/>
                <a:gd name="connsiteY1" fmla="*/ 12450 h 16868"/>
                <a:gd name="connsiteX2" fmla="*/ 4619 w 16667"/>
                <a:gd name="connsiteY2" fmla="*/ 16868 h 16868"/>
                <a:gd name="connsiteX3" fmla="*/ 0 w 16667"/>
                <a:gd name="connsiteY3" fmla="*/ 5221 h 16868"/>
                <a:gd name="connsiteX4" fmla="*/ 11848 w 16667"/>
                <a:gd name="connsiteY4" fmla="*/ 201 h 16868"/>
                <a:gd name="connsiteX5" fmla="*/ 11848 w 16667"/>
                <a:gd name="connsiteY5" fmla="*/ 201 h 16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667" h="16868">
                  <a:moveTo>
                    <a:pt x="11848" y="0"/>
                  </a:moveTo>
                  <a:cubicBezTo>
                    <a:pt x="13455" y="4217"/>
                    <a:pt x="15061" y="8033"/>
                    <a:pt x="16668" y="12450"/>
                  </a:cubicBezTo>
                  <a:cubicBezTo>
                    <a:pt x="12651" y="13856"/>
                    <a:pt x="8836" y="15262"/>
                    <a:pt x="4619" y="16868"/>
                  </a:cubicBezTo>
                  <a:cubicBezTo>
                    <a:pt x="3012" y="12852"/>
                    <a:pt x="1606" y="9037"/>
                    <a:pt x="0" y="5221"/>
                  </a:cubicBezTo>
                  <a:cubicBezTo>
                    <a:pt x="4016" y="3414"/>
                    <a:pt x="7832" y="2008"/>
                    <a:pt x="11848" y="201"/>
                  </a:cubicBezTo>
                  <a:lnTo>
                    <a:pt x="11848" y="20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D2BDAB3-AA41-8516-89E4-3DA8115F4181}"/>
                </a:ext>
              </a:extLst>
            </p:cNvPr>
            <p:cNvSpPr/>
            <p:nvPr/>
          </p:nvSpPr>
          <p:spPr>
            <a:xfrm>
              <a:off x="6303182" y="2776985"/>
              <a:ext cx="16466" cy="16466"/>
            </a:xfrm>
            <a:custGeom>
              <a:avLst/>
              <a:gdLst>
                <a:gd name="connsiteX0" fmla="*/ 16467 w 16466"/>
                <a:gd name="connsiteY0" fmla="*/ 12049 h 16466"/>
                <a:gd name="connsiteX1" fmla="*/ 4016 w 16466"/>
                <a:gd name="connsiteY1" fmla="*/ 16467 h 16466"/>
                <a:gd name="connsiteX2" fmla="*/ 0 w 16466"/>
                <a:gd name="connsiteY2" fmla="*/ 4217 h 16466"/>
                <a:gd name="connsiteX3" fmla="*/ 11647 w 16466"/>
                <a:gd name="connsiteY3" fmla="*/ 0 h 16466"/>
                <a:gd name="connsiteX4" fmla="*/ 16467 w 16466"/>
                <a:gd name="connsiteY4" fmla="*/ 12049 h 16466"/>
                <a:gd name="connsiteX5" fmla="*/ 16467 w 16466"/>
                <a:gd name="connsiteY5" fmla="*/ 12049 h 16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466" h="16466">
                  <a:moveTo>
                    <a:pt x="16467" y="12049"/>
                  </a:moveTo>
                  <a:cubicBezTo>
                    <a:pt x="12250" y="13655"/>
                    <a:pt x="8233" y="15061"/>
                    <a:pt x="4016" y="16467"/>
                  </a:cubicBezTo>
                  <a:cubicBezTo>
                    <a:pt x="2611" y="12250"/>
                    <a:pt x="1406" y="8434"/>
                    <a:pt x="0" y="4217"/>
                  </a:cubicBezTo>
                  <a:cubicBezTo>
                    <a:pt x="4016" y="2811"/>
                    <a:pt x="7631" y="1406"/>
                    <a:pt x="11647" y="0"/>
                  </a:cubicBezTo>
                  <a:cubicBezTo>
                    <a:pt x="13254" y="4016"/>
                    <a:pt x="14860" y="7832"/>
                    <a:pt x="16467" y="12049"/>
                  </a:cubicBezTo>
                  <a:lnTo>
                    <a:pt x="16467" y="12049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A8B9CB6A-EB0F-E3CC-2200-3AC44B1AB1CF}"/>
                </a:ext>
              </a:extLst>
            </p:cNvPr>
            <p:cNvSpPr/>
            <p:nvPr/>
          </p:nvSpPr>
          <p:spPr>
            <a:xfrm>
              <a:off x="6024049" y="2659269"/>
              <a:ext cx="17069" cy="16104"/>
            </a:xfrm>
            <a:custGeom>
              <a:avLst/>
              <a:gdLst>
                <a:gd name="connsiteX0" fmla="*/ 16868 w 17069"/>
                <a:gd name="connsiteY0" fmla="*/ 10481 h 16104"/>
                <a:gd name="connsiteX1" fmla="*/ 5422 w 17069"/>
                <a:gd name="connsiteY1" fmla="*/ 16104 h 16104"/>
                <a:gd name="connsiteX2" fmla="*/ 0 w 17069"/>
                <a:gd name="connsiteY2" fmla="*/ 4055 h 16104"/>
                <a:gd name="connsiteX3" fmla="*/ 9840 w 17069"/>
                <a:gd name="connsiteY3" fmla="*/ 39 h 16104"/>
                <a:gd name="connsiteX4" fmla="*/ 12852 w 17069"/>
                <a:gd name="connsiteY4" fmla="*/ 1244 h 16104"/>
                <a:gd name="connsiteX5" fmla="*/ 17069 w 17069"/>
                <a:gd name="connsiteY5" fmla="*/ 10481 h 16104"/>
                <a:gd name="connsiteX6" fmla="*/ 17069 w 17069"/>
                <a:gd name="connsiteY6" fmla="*/ 10481 h 1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69" h="16104">
                  <a:moveTo>
                    <a:pt x="16868" y="10481"/>
                  </a:moveTo>
                  <a:cubicBezTo>
                    <a:pt x="12852" y="12489"/>
                    <a:pt x="9438" y="14096"/>
                    <a:pt x="5422" y="16104"/>
                  </a:cubicBezTo>
                  <a:cubicBezTo>
                    <a:pt x="3615" y="12088"/>
                    <a:pt x="1807" y="8272"/>
                    <a:pt x="0" y="4055"/>
                  </a:cubicBezTo>
                  <a:cubicBezTo>
                    <a:pt x="3414" y="2649"/>
                    <a:pt x="6627" y="1043"/>
                    <a:pt x="9840" y="39"/>
                  </a:cubicBezTo>
                  <a:cubicBezTo>
                    <a:pt x="10643" y="-162"/>
                    <a:pt x="12451" y="441"/>
                    <a:pt x="12852" y="1244"/>
                  </a:cubicBezTo>
                  <a:cubicBezTo>
                    <a:pt x="14459" y="4055"/>
                    <a:pt x="15463" y="6867"/>
                    <a:pt x="17069" y="10481"/>
                  </a:cubicBezTo>
                  <a:lnTo>
                    <a:pt x="17069" y="10481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5F354258-9A66-5430-F76B-8CACD38426FD}"/>
                </a:ext>
              </a:extLst>
            </p:cNvPr>
            <p:cNvSpPr/>
            <p:nvPr/>
          </p:nvSpPr>
          <p:spPr>
            <a:xfrm>
              <a:off x="6443953" y="2513114"/>
              <a:ext cx="15261" cy="14752"/>
            </a:xfrm>
            <a:custGeom>
              <a:avLst/>
              <a:gdLst>
                <a:gd name="connsiteX0" fmla="*/ 15262 w 15261"/>
                <a:gd name="connsiteY0" fmla="*/ 12852 h 14752"/>
                <a:gd name="connsiteX1" fmla="*/ 12651 w 15261"/>
                <a:gd name="connsiteY1" fmla="*/ 13455 h 14752"/>
                <a:gd name="connsiteX2" fmla="*/ 0 w 15261"/>
                <a:gd name="connsiteY2" fmla="*/ 3414 h 14752"/>
                <a:gd name="connsiteX3" fmla="*/ 11848 w 15261"/>
                <a:gd name="connsiteY3" fmla="*/ 0 h 14752"/>
                <a:gd name="connsiteX4" fmla="*/ 15262 w 15261"/>
                <a:gd name="connsiteY4" fmla="*/ 12852 h 14752"/>
                <a:gd name="connsiteX5" fmla="*/ 15262 w 15261"/>
                <a:gd name="connsiteY5" fmla="*/ 12852 h 14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261" h="14752">
                  <a:moveTo>
                    <a:pt x="15262" y="12852"/>
                  </a:moveTo>
                  <a:cubicBezTo>
                    <a:pt x="13856" y="13254"/>
                    <a:pt x="13254" y="13455"/>
                    <a:pt x="12651" y="13455"/>
                  </a:cubicBezTo>
                  <a:cubicBezTo>
                    <a:pt x="1607" y="16065"/>
                    <a:pt x="1004" y="15664"/>
                    <a:pt x="0" y="3414"/>
                  </a:cubicBezTo>
                  <a:cubicBezTo>
                    <a:pt x="3615" y="2410"/>
                    <a:pt x="7430" y="1205"/>
                    <a:pt x="11848" y="0"/>
                  </a:cubicBezTo>
                  <a:cubicBezTo>
                    <a:pt x="13053" y="4217"/>
                    <a:pt x="14057" y="8434"/>
                    <a:pt x="15262" y="12852"/>
                  </a:cubicBezTo>
                  <a:lnTo>
                    <a:pt x="15262" y="1285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B4C534A-AF58-1C1C-09E1-95F96C5C5999}"/>
                </a:ext>
              </a:extLst>
            </p:cNvPr>
            <p:cNvSpPr/>
            <p:nvPr/>
          </p:nvSpPr>
          <p:spPr>
            <a:xfrm>
              <a:off x="6014812" y="2633202"/>
              <a:ext cx="16065" cy="16265"/>
            </a:xfrm>
            <a:custGeom>
              <a:avLst/>
              <a:gdLst>
                <a:gd name="connsiteX0" fmla="*/ 3815 w 16065"/>
                <a:gd name="connsiteY0" fmla="*/ 16266 h 16265"/>
                <a:gd name="connsiteX1" fmla="*/ 0 w 16065"/>
                <a:gd name="connsiteY1" fmla="*/ 3414 h 16265"/>
                <a:gd name="connsiteX2" fmla="*/ 12450 w 16065"/>
                <a:gd name="connsiteY2" fmla="*/ 0 h 16265"/>
                <a:gd name="connsiteX3" fmla="*/ 16065 w 16065"/>
                <a:gd name="connsiteY3" fmla="*/ 11848 h 16265"/>
                <a:gd name="connsiteX4" fmla="*/ 3815 w 16065"/>
                <a:gd name="connsiteY4" fmla="*/ 16266 h 16265"/>
                <a:gd name="connsiteX5" fmla="*/ 3815 w 16065"/>
                <a:gd name="connsiteY5" fmla="*/ 16266 h 16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065" h="16265">
                  <a:moveTo>
                    <a:pt x="3815" y="16266"/>
                  </a:moveTo>
                  <a:cubicBezTo>
                    <a:pt x="2410" y="11647"/>
                    <a:pt x="1205" y="7832"/>
                    <a:pt x="0" y="3414"/>
                  </a:cubicBezTo>
                  <a:cubicBezTo>
                    <a:pt x="4418" y="2209"/>
                    <a:pt x="8233" y="1205"/>
                    <a:pt x="12450" y="0"/>
                  </a:cubicBezTo>
                  <a:cubicBezTo>
                    <a:pt x="13655" y="4016"/>
                    <a:pt x="14860" y="7631"/>
                    <a:pt x="16065" y="11848"/>
                  </a:cubicBezTo>
                  <a:cubicBezTo>
                    <a:pt x="12049" y="13254"/>
                    <a:pt x="8233" y="14659"/>
                    <a:pt x="3815" y="16266"/>
                  </a:cubicBezTo>
                  <a:lnTo>
                    <a:pt x="3815" y="1626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AD47E46C-A9F7-76C5-087C-0742F0A4F538}"/>
                </a:ext>
              </a:extLst>
            </p:cNvPr>
            <p:cNvSpPr/>
            <p:nvPr/>
          </p:nvSpPr>
          <p:spPr>
            <a:xfrm>
              <a:off x="6106584" y="2379573"/>
              <a:ext cx="17470" cy="17671"/>
            </a:xfrm>
            <a:custGeom>
              <a:avLst/>
              <a:gdLst>
                <a:gd name="connsiteX0" fmla="*/ 7430 w 17470"/>
                <a:gd name="connsiteY0" fmla="*/ 17672 h 17671"/>
                <a:gd name="connsiteX1" fmla="*/ 0 w 17470"/>
                <a:gd name="connsiteY1" fmla="*/ 7028 h 17671"/>
                <a:gd name="connsiteX2" fmla="*/ 10844 w 17470"/>
                <a:gd name="connsiteY2" fmla="*/ 0 h 17671"/>
                <a:gd name="connsiteX3" fmla="*/ 17471 w 17470"/>
                <a:gd name="connsiteY3" fmla="*/ 11045 h 17671"/>
                <a:gd name="connsiteX4" fmla="*/ 7430 w 17470"/>
                <a:gd name="connsiteY4" fmla="*/ 17672 h 17671"/>
                <a:gd name="connsiteX5" fmla="*/ 7430 w 17470"/>
                <a:gd name="connsiteY5" fmla="*/ 17672 h 17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470" h="17671">
                  <a:moveTo>
                    <a:pt x="7430" y="17672"/>
                  </a:moveTo>
                  <a:cubicBezTo>
                    <a:pt x="4820" y="14057"/>
                    <a:pt x="2611" y="10844"/>
                    <a:pt x="0" y="7028"/>
                  </a:cubicBezTo>
                  <a:cubicBezTo>
                    <a:pt x="3615" y="4619"/>
                    <a:pt x="7029" y="2410"/>
                    <a:pt x="10844" y="0"/>
                  </a:cubicBezTo>
                  <a:cubicBezTo>
                    <a:pt x="13053" y="3815"/>
                    <a:pt x="15262" y="7229"/>
                    <a:pt x="17471" y="11045"/>
                  </a:cubicBezTo>
                  <a:cubicBezTo>
                    <a:pt x="14258" y="13254"/>
                    <a:pt x="11045" y="15262"/>
                    <a:pt x="7430" y="17672"/>
                  </a:cubicBezTo>
                  <a:lnTo>
                    <a:pt x="7430" y="1767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A170103B-33D5-2AA6-0351-9A6C4E1BCEC8}"/>
                </a:ext>
              </a:extLst>
            </p:cNvPr>
            <p:cNvSpPr/>
            <p:nvPr/>
          </p:nvSpPr>
          <p:spPr>
            <a:xfrm>
              <a:off x="6017757" y="2407782"/>
              <a:ext cx="77647" cy="47095"/>
            </a:xfrm>
            <a:custGeom>
              <a:avLst/>
              <a:gdLst>
                <a:gd name="connsiteX0" fmla="*/ 77380 w 77647"/>
                <a:gd name="connsiteY0" fmla="*/ 47096 h 47095"/>
                <a:gd name="connsiteX1" fmla="*/ 73364 w 77647"/>
                <a:gd name="connsiteY1" fmla="*/ 47096 h 47095"/>
                <a:gd name="connsiteX2" fmla="*/ 4685 w 77647"/>
                <a:gd name="connsiteY2" fmla="*/ 47096 h 47095"/>
                <a:gd name="connsiteX3" fmla="*/ 66 w 77647"/>
                <a:gd name="connsiteY3" fmla="*/ 42477 h 47095"/>
                <a:gd name="connsiteX4" fmla="*/ 2677 w 77647"/>
                <a:gd name="connsiteY4" fmla="*/ 20588 h 47095"/>
                <a:gd name="connsiteX5" fmla="*/ 17136 w 77647"/>
                <a:gd name="connsiteY5" fmla="*/ 1310 h 47095"/>
                <a:gd name="connsiteX6" fmla="*/ 23963 w 77647"/>
                <a:gd name="connsiteY6" fmla="*/ 1109 h 47095"/>
                <a:gd name="connsiteX7" fmla="*/ 54487 w 77647"/>
                <a:gd name="connsiteY7" fmla="*/ 1109 h 47095"/>
                <a:gd name="connsiteX8" fmla="*/ 60913 w 77647"/>
                <a:gd name="connsiteY8" fmla="*/ 1310 h 47095"/>
                <a:gd name="connsiteX9" fmla="*/ 77380 w 77647"/>
                <a:gd name="connsiteY9" fmla="*/ 28822 h 47095"/>
                <a:gd name="connsiteX10" fmla="*/ 77380 w 77647"/>
                <a:gd name="connsiteY10" fmla="*/ 46895 h 47095"/>
                <a:gd name="connsiteX11" fmla="*/ 77380 w 77647"/>
                <a:gd name="connsiteY11" fmla="*/ 46895 h 47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7647" h="47095">
                  <a:moveTo>
                    <a:pt x="77380" y="47096"/>
                  </a:moveTo>
                  <a:cubicBezTo>
                    <a:pt x="75774" y="47096"/>
                    <a:pt x="74569" y="47096"/>
                    <a:pt x="73364" y="47096"/>
                  </a:cubicBezTo>
                  <a:cubicBezTo>
                    <a:pt x="50471" y="47096"/>
                    <a:pt x="27578" y="47096"/>
                    <a:pt x="4685" y="47096"/>
                  </a:cubicBezTo>
                  <a:cubicBezTo>
                    <a:pt x="1070" y="47096"/>
                    <a:pt x="-335" y="46092"/>
                    <a:pt x="66" y="42477"/>
                  </a:cubicBezTo>
                  <a:cubicBezTo>
                    <a:pt x="870" y="35047"/>
                    <a:pt x="1070" y="27617"/>
                    <a:pt x="2677" y="20588"/>
                  </a:cubicBezTo>
                  <a:cubicBezTo>
                    <a:pt x="4484" y="12355"/>
                    <a:pt x="10107" y="6130"/>
                    <a:pt x="17136" y="1310"/>
                  </a:cubicBezTo>
                  <a:cubicBezTo>
                    <a:pt x="19545" y="-297"/>
                    <a:pt x="21353" y="-497"/>
                    <a:pt x="23963" y="1109"/>
                  </a:cubicBezTo>
                  <a:cubicBezTo>
                    <a:pt x="34004" y="7134"/>
                    <a:pt x="44446" y="7134"/>
                    <a:pt x="54487" y="1109"/>
                  </a:cubicBezTo>
                  <a:cubicBezTo>
                    <a:pt x="57098" y="-497"/>
                    <a:pt x="58704" y="-96"/>
                    <a:pt x="60913" y="1310"/>
                  </a:cubicBezTo>
                  <a:cubicBezTo>
                    <a:pt x="70753" y="7937"/>
                    <a:pt x="76175" y="17375"/>
                    <a:pt x="77380" y="28822"/>
                  </a:cubicBezTo>
                  <a:cubicBezTo>
                    <a:pt x="77983" y="34645"/>
                    <a:pt x="77380" y="40469"/>
                    <a:pt x="77380" y="46895"/>
                  </a:cubicBezTo>
                  <a:lnTo>
                    <a:pt x="77380" y="46895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DE6EA7E-87FE-6A90-1302-269DE4186ABE}"/>
                </a:ext>
              </a:extLst>
            </p:cNvPr>
            <p:cNvSpPr/>
            <p:nvPr/>
          </p:nvSpPr>
          <p:spPr>
            <a:xfrm>
              <a:off x="6040114" y="2359266"/>
              <a:ext cx="32811" cy="41410"/>
            </a:xfrm>
            <a:custGeom>
              <a:avLst/>
              <a:gdLst>
                <a:gd name="connsiteX0" fmla="*/ 0 w 32811"/>
                <a:gd name="connsiteY0" fmla="*/ 20307 h 41410"/>
                <a:gd name="connsiteX1" fmla="*/ 1004 w 32811"/>
                <a:gd name="connsiteY1" fmla="*/ 11872 h 41410"/>
                <a:gd name="connsiteX2" fmla="*/ 17672 w 32811"/>
                <a:gd name="connsiteY2" fmla="*/ 24 h 41410"/>
                <a:gd name="connsiteX3" fmla="*/ 32331 w 32811"/>
                <a:gd name="connsiteY3" fmla="*/ 13680 h 41410"/>
                <a:gd name="connsiteX4" fmla="*/ 32532 w 32811"/>
                <a:gd name="connsiteY4" fmla="*/ 26331 h 41410"/>
                <a:gd name="connsiteX5" fmla="*/ 15864 w 32811"/>
                <a:gd name="connsiteY5" fmla="*/ 41392 h 41410"/>
                <a:gd name="connsiteX6" fmla="*/ 201 w 32811"/>
                <a:gd name="connsiteY6" fmla="*/ 25528 h 41410"/>
                <a:gd name="connsiteX7" fmla="*/ 201 w 32811"/>
                <a:gd name="connsiteY7" fmla="*/ 20507 h 41410"/>
                <a:gd name="connsiteX8" fmla="*/ 0 w 32811"/>
                <a:gd name="connsiteY8" fmla="*/ 20507 h 41410"/>
                <a:gd name="connsiteX9" fmla="*/ 0 w 32811"/>
                <a:gd name="connsiteY9" fmla="*/ 20507 h 41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811" h="41410">
                  <a:moveTo>
                    <a:pt x="0" y="20307"/>
                  </a:moveTo>
                  <a:cubicBezTo>
                    <a:pt x="402" y="17495"/>
                    <a:pt x="402" y="14483"/>
                    <a:pt x="1004" y="11872"/>
                  </a:cubicBezTo>
                  <a:cubicBezTo>
                    <a:pt x="2811" y="4241"/>
                    <a:pt x="9639" y="-377"/>
                    <a:pt x="17672" y="24"/>
                  </a:cubicBezTo>
                  <a:cubicBezTo>
                    <a:pt x="25102" y="426"/>
                    <a:pt x="31528" y="6049"/>
                    <a:pt x="32331" y="13680"/>
                  </a:cubicBezTo>
                  <a:cubicBezTo>
                    <a:pt x="32934" y="17897"/>
                    <a:pt x="32934" y="22114"/>
                    <a:pt x="32532" y="26331"/>
                  </a:cubicBezTo>
                  <a:cubicBezTo>
                    <a:pt x="31729" y="35568"/>
                    <a:pt x="24700" y="41794"/>
                    <a:pt x="15864" y="41392"/>
                  </a:cubicBezTo>
                  <a:cubicBezTo>
                    <a:pt x="7430" y="40990"/>
                    <a:pt x="803" y="34364"/>
                    <a:pt x="201" y="25528"/>
                  </a:cubicBezTo>
                  <a:cubicBezTo>
                    <a:pt x="201" y="23921"/>
                    <a:pt x="201" y="22114"/>
                    <a:pt x="201" y="20507"/>
                  </a:cubicBezTo>
                  <a:cubicBezTo>
                    <a:pt x="201" y="20507"/>
                    <a:pt x="0" y="20507"/>
                    <a:pt x="0" y="20507"/>
                  </a:cubicBezTo>
                  <a:lnTo>
                    <a:pt x="0" y="20507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B3132767-571B-02E5-463D-A1AC2142B984}"/>
                </a:ext>
              </a:extLst>
            </p:cNvPr>
            <p:cNvSpPr/>
            <p:nvPr/>
          </p:nvSpPr>
          <p:spPr>
            <a:xfrm>
              <a:off x="6376423" y="2408235"/>
              <a:ext cx="78263" cy="47245"/>
            </a:xfrm>
            <a:custGeom>
              <a:avLst/>
              <a:gdLst>
                <a:gd name="connsiteX0" fmla="*/ 458 w 78263"/>
                <a:gd name="connsiteY0" fmla="*/ 46844 h 47245"/>
                <a:gd name="connsiteX1" fmla="*/ 16523 w 78263"/>
                <a:gd name="connsiteY1" fmla="*/ 1460 h 47245"/>
                <a:gd name="connsiteX2" fmla="*/ 24154 w 78263"/>
                <a:gd name="connsiteY2" fmla="*/ 1259 h 47245"/>
                <a:gd name="connsiteX3" fmla="*/ 53874 w 78263"/>
                <a:gd name="connsiteY3" fmla="*/ 1259 h 47245"/>
                <a:gd name="connsiteX4" fmla="*/ 61104 w 78263"/>
                <a:gd name="connsiteY4" fmla="*/ 1661 h 47245"/>
                <a:gd name="connsiteX5" fmla="*/ 77972 w 78263"/>
                <a:gd name="connsiteY5" fmla="*/ 34394 h 47245"/>
                <a:gd name="connsiteX6" fmla="*/ 66124 w 78263"/>
                <a:gd name="connsiteY6" fmla="*/ 47246 h 47245"/>
                <a:gd name="connsiteX7" fmla="*/ 458 w 78263"/>
                <a:gd name="connsiteY7" fmla="*/ 47246 h 47245"/>
                <a:gd name="connsiteX8" fmla="*/ 458 w 78263"/>
                <a:gd name="connsiteY8" fmla="*/ 47246 h 47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263" h="47245">
                  <a:moveTo>
                    <a:pt x="458" y="46844"/>
                  </a:moveTo>
                  <a:cubicBezTo>
                    <a:pt x="-1149" y="28771"/>
                    <a:pt x="859" y="12706"/>
                    <a:pt x="16523" y="1460"/>
                  </a:cubicBezTo>
                  <a:cubicBezTo>
                    <a:pt x="19133" y="-347"/>
                    <a:pt x="21142" y="-548"/>
                    <a:pt x="24154" y="1259"/>
                  </a:cubicBezTo>
                  <a:cubicBezTo>
                    <a:pt x="33994" y="7083"/>
                    <a:pt x="44035" y="7083"/>
                    <a:pt x="53874" y="1259"/>
                  </a:cubicBezTo>
                  <a:cubicBezTo>
                    <a:pt x="56686" y="-548"/>
                    <a:pt x="58694" y="-146"/>
                    <a:pt x="61104" y="1661"/>
                  </a:cubicBezTo>
                  <a:cubicBezTo>
                    <a:pt x="72550" y="9493"/>
                    <a:pt x="76968" y="21140"/>
                    <a:pt x="77972" y="34394"/>
                  </a:cubicBezTo>
                  <a:cubicBezTo>
                    <a:pt x="78775" y="47246"/>
                    <a:pt x="78775" y="47246"/>
                    <a:pt x="66124" y="47246"/>
                  </a:cubicBezTo>
                  <a:lnTo>
                    <a:pt x="458" y="47246"/>
                  </a:lnTo>
                  <a:lnTo>
                    <a:pt x="458" y="4724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79F3DE59-0B46-7513-0D12-2A8ACA6E72A2}"/>
                </a:ext>
              </a:extLst>
            </p:cNvPr>
            <p:cNvSpPr/>
            <p:nvPr/>
          </p:nvSpPr>
          <p:spPr>
            <a:xfrm>
              <a:off x="6399092" y="2359089"/>
              <a:ext cx="32611" cy="41476"/>
            </a:xfrm>
            <a:custGeom>
              <a:avLst/>
              <a:gdLst>
                <a:gd name="connsiteX0" fmla="*/ 32611 w 32611"/>
                <a:gd name="connsiteY0" fmla="*/ 20684 h 41476"/>
                <a:gd name="connsiteX1" fmla="*/ 20763 w 32611"/>
                <a:gd name="connsiteY1" fmla="*/ 40765 h 41476"/>
                <a:gd name="connsiteX2" fmla="*/ 481 w 32611"/>
                <a:gd name="connsiteY2" fmla="*/ 28516 h 41476"/>
                <a:gd name="connsiteX3" fmla="*/ 280 w 32611"/>
                <a:gd name="connsiteY3" fmla="*/ 14860 h 41476"/>
                <a:gd name="connsiteX4" fmla="*/ 16747 w 32611"/>
                <a:gd name="connsiteY4" fmla="*/ 0 h 41476"/>
                <a:gd name="connsiteX5" fmla="*/ 32611 w 32611"/>
                <a:gd name="connsiteY5" fmla="*/ 15061 h 41476"/>
                <a:gd name="connsiteX6" fmla="*/ 32611 w 32611"/>
                <a:gd name="connsiteY6" fmla="*/ 20483 h 41476"/>
                <a:gd name="connsiteX7" fmla="*/ 32611 w 32611"/>
                <a:gd name="connsiteY7" fmla="*/ 20483 h 4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11" h="41476">
                  <a:moveTo>
                    <a:pt x="32611" y="20684"/>
                  </a:moveTo>
                  <a:cubicBezTo>
                    <a:pt x="32611" y="32130"/>
                    <a:pt x="29197" y="38155"/>
                    <a:pt x="20763" y="40765"/>
                  </a:cubicBezTo>
                  <a:cubicBezTo>
                    <a:pt x="11726" y="43577"/>
                    <a:pt x="1886" y="37753"/>
                    <a:pt x="481" y="28516"/>
                  </a:cubicBezTo>
                  <a:cubicBezTo>
                    <a:pt x="-122" y="24098"/>
                    <a:pt x="-122" y="19479"/>
                    <a:pt x="280" y="14860"/>
                  </a:cubicBezTo>
                  <a:cubicBezTo>
                    <a:pt x="1083" y="5824"/>
                    <a:pt x="7911" y="0"/>
                    <a:pt x="16747" y="0"/>
                  </a:cubicBezTo>
                  <a:cubicBezTo>
                    <a:pt x="24980" y="0"/>
                    <a:pt x="31607" y="6426"/>
                    <a:pt x="32611" y="15061"/>
                  </a:cubicBezTo>
                  <a:cubicBezTo>
                    <a:pt x="32611" y="16868"/>
                    <a:pt x="32611" y="18676"/>
                    <a:pt x="32611" y="20483"/>
                  </a:cubicBezTo>
                  <a:lnTo>
                    <a:pt x="32611" y="20483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40C1162A-497B-06D7-2D66-7FF75A621FF3}"/>
                </a:ext>
              </a:extLst>
            </p:cNvPr>
            <p:cNvSpPr/>
            <p:nvPr/>
          </p:nvSpPr>
          <p:spPr>
            <a:xfrm>
              <a:off x="6376346" y="2751230"/>
              <a:ext cx="78138" cy="46639"/>
            </a:xfrm>
            <a:custGeom>
              <a:avLst/>
              <a:gdLst>
                <a:gd name="connsiteX0" fmla="*/ 78049 w 78138"/>
                <a:gd name="connsiteY0" fmla="*/ 46639 h 46639"/>
                <a:gd name="connsiteX1" fmla="*/ 936 w 78138"/>
                <a:gd name="connsiteY1" fmla="*/ 46639 h 46639"/>
                <a:gd name="connsiteX2" fmla="*/ 16600 w 78138"/>
                <a:gd name="connsiteY2" fmla="*/ 1657 h 46639"/>
                <a:gd name="connsiteX3" fmla="*/ 24230 w 78138"/>
                <a:gd name="connsiteY3" fmla="*/ 1255 h 46639"/>
                <a:gd name="connsiteX4" fmla="*/ 54353 w 78138"/>
                <a:gd name="connsiteY4" fmla="*/ 1054 h 46639"/>
                <a:gd name="connsiteX5" fmla="*/ 60779 w 78138"/>
                <a:gd name="connsiteY5" fmla="*/ 1054 h 46639"/>
                <a:gd name="connsiteX6" fmla="*/ 78049 w 78138"/>
                <a:gd name="connsiteY6" fmla="*/ 34390 h 46639"/>
                <a:gd name="connsiteX7" fmla="*/ 78049 w 78138"/>
                <a:gd name="connsiteY7" fmla="*/ 46639 h 46639"/>
                <a:gd name="connsiteX8" fmla="*/ 78049 w 78138"/>
                <a:gd name="connsiteY8" fmla="*/ 46639 h 46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138" h="46639">
                  <a:moveTo>
                    <a:pt x="78049" y="46639"/>
                  </a:moveTo>
                  <a:lnTo>
                    <a:pt x="936" y="46639"/>
                  </a:lnTo>
                  <a:cubicBezTo>
                    <a:pt x="-2277" y="29168"/>
                    <a:pt x="2743" y="10693"/>
                    <a:pt x="16600" y="1657"/>
                  </a:cubicBezTo>
                  <a:cubicBezTo>
                    <a:pt x="19210" y="-151"/>
                    <a:pt x="21218" y="-552"/>
                    <a:pt x="24230" y="1255"/>
                  </a:cubicBezTo>
                  <a:cubicBezTo>
                    <a:pt x="34070" y="7280"/>
                    <a:pt x="44312" y="7079"/>
                    <a:pt x="54353" y="1054"/>
                  </a:cubicBezTo>
                  <a:cubicBezTo>
                    <a:pt x="56762" y="-351"/>
                    <a:pt x="58570" y="-351"/>
                    <a:pt x="60779" y="1054"/>
                  </a:cubicBezTo>
                  <a:cubicBezTo>
                    <a:pt x="72627" y="9087"/>
                    <a:pt x="77246" y="20734"/>
                    <a:pt x="78049" y="34390"/>
                  </a:cubicBezTo>
                  <a:cubicBezTo>
                    <a:pt x="78250" y="38205"/>
                    <a:pt x="78049" y="42221"/>
                    <a:pt x="78049" y="46639"/>
                  </a:cubicBezTo>
                  <a:lnTo>
                    <a:pt x="78049" y="46639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761C5CC7-2F3C-7353-D7B3-5703FD1802A6}"/>
                </a:ext>
              </a:extLst>
            </p:cNvPr>
            <p:cNvSpPr/>
            <p:nvPr/>
          </p:nvSpPr>
          <p:spPr>
            <a:xfrm>
              <a:off x="6399193" y="2702277"/>
              <a:ext cx="32912" cy="41395"/>
            </a:xfrm>
            <a:custGeom>
              <a:avLst/>
              <a:gdLst>
                <a:gd name="connsiteX0" fmla="*/ 32912 w 32912"/>
                <a:gd name="connsiteY0" fmla="*/ 21090 h 41395"/>
                <a:gd name="connsiteX1" fmla="*/ 31908 w 32912"/>
                <a:gd name="connsiteY1" fmla="*/ 29123 h 41395"/>
                <a:gd name="connsiteX2" fmla="*/ 15040 w 32912"/>
                <a:gd name="connsiteY2" fmla="*/ 41372 h 41395"/>
                <a:gd name="connsiteX3" fmla="*/ 380 w 32912"/>
                <a:gd name="connsiteY3" fmla="*/ 27717 h 41395"/>
                <a:gd name="connsiteX4" fmla="*/ 380 w 32912"/>
                <a:gd name="connsiteY4" fmla="*/ 15066 h 41395"/>
                <a:gd name="connsiteX5" fmla="*/ 16646 w 32912"/>
                <a:gd name="connsiteY5" fmla="*/ 5 h 41395"/>
                <a:gd name="connsiteX6" fmla="*/ 32511 w 32912"/>
                <a:gd name="connsiteY6" fmla="*/ 15668 h 41395"/>
                <a:gd name="connsiteX7" fmla="*/ 32511 w 32912"/>
                <a:gd name="connsiteY7" fmla="*/ 21090 h 41395"/>
                <a:gd name="connsiteX8" fmla="*/ 32912 w 32912"/>
                <a:gd name="connsiteY8" fmla="*/ 21090 h 41395"/>
                <a:gd name="connsiteX9" fmla="*/ 32912 w 32912"/>
                <a:gd name="connsiteY9" fmla="*/ 21090 h 41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912" h="41395">
                  <a:moveTo>
                    <a:pt x="32912" y="21090"/>
                  </a:moveTo>
                  <a:cubicBezTo>
                    <a:pt x="32511" y="23701"/>
                    <a:pt x="32511" y="26512"/>
                    <a:pt x="31908" y="29123"/>
                  </a:cubicBezTo>
                  <a:cubicBezTo>
                    <a:pt x="30101" y="36955"/>
                    <a:pt x="23273" y="41774"/>
                    <a:pt x="15040" y="41372"/>
                  </a:cubicBezTo>
                  <a:cubicBezTo>
                    <a:pt x="7610" y="40971"/>
                    <a:pt x="1384" y="35348"/>
                    <a:pt x="380" y="27717"/>
                  </a:cubicBezTo>
                  <a:cubicBezTo>
                    <a:pt x="-21" y="23500"/>
                    <a:pt x="-222" y="19283"/>
                    <a:pt x="380" y="15066"/>
                  </a:cubicBezTo>
                  <a:cubicBezTo>
                    <a:pt x="1183" y="6230"/>
                    <a:pt x="8212" y="-196"/>
                    <a:pt x="16646" y="5"/>
                  </a:cubicBezTo>
                  <a:cubicBezTo>
                    <a:pt x="25080" y="5"/>
                    <a:pt x="31908" y="6832"/>
                    <a:pt x="32511" y="15668"/>
                  </a:cubicBezTo>
                  <a:cubicBezTo>
                    <a:pt x="32511" y="17475"/>
                    <a:pt x="32511" y="19283"/>
                    <a:pt x="32511" y="21090"/>
                  </a:cubicBezTo>
                  <a:cubicBezTo>
                    <a:pt x="32511" y="21090"/>
                    <a:pt x="32711" y="21090"/>
                    <a:pt x="32912" y="21090"/>
                  </a:cubicBezTo>
                  <a:lnTo>
                    <a:pt x="32912" y="21090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FE5C72AB-6F98-0F96-C7C1-577A8D4D40B8}"/>
                </a:ext>
              </a:extLst>
            </p:cNvPr>
            <p:cNvSpPr/>
            <p:nvPr/>
          </p:nvSpPr>
          <p:spPr>
            <a:xfrm>
              <a:off x="6017530" y="2751244"/>
              <a:ext cx="78210" cy="46826"/>
            </a:xfrm>
            <a:custGeom>
              <a:avLst/>
              <a:gdLst>
                <a:gd name="connsiteX0" fmla="*/ 77809 w 78210"/>
                <a:gd name="connsiteY0" fmla="*/ 46625 h 46826"/>
                <a:gd name="connsiteX1" fmla="*/ 897 w 78210"/>
                <a:gd name="connsiteY1" fmla="*/ 46625 h 46826"/>
                <a:gd name="connsiteX2" fmla="*/ 17163 w 78210"/>
                <a:gd name="connsiteY2" fmla="*/ 1442 h 46826"/>
                <a:gd name="connsiteX3" fmla="*/ 23990 w 78210"/>
                <a:gd name="connsiteY3" fmla="*/ 1040 h 46826"/>
                <a:gd name="connsiteX4" fmla="*/ 54514 w 78210"/>
                <a:gd name="connsiteY4" fmla="*/ 1040 h 46826"/>
                <a:gd name="connsiteX5" fmla="*/ 60940 w 78210"/>
                <a:gd name="connsiteY5" fmla="*/ 1241 h 46826"/>
                <a:gd name="connsiteX6" fmla="*/ 78210 w 78210"/>
                <a:gd name="connsiteY6" fmla="*/ 37388 h 46826"/>
                <a:gd name="connsiteX7" fmla="*/ 77809 w 78210"/>
                <a:gd name="connsiteY7" fmla="*/ 46826 h 46826"/>
                <a:gd name="connsiteX8" fmla="*/ 77809 w 78210"/>
                <a:gd name="connsiteY8" fmla="*/ 46826 h 46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210" h="46826">
                  <a:moveTo>
                    <a:pt x="77809" y="46625"/>
                  </a:moveTo>
                  <a:lnTo>
                    <a:pt x="897" y="46625"/>
                  </a:lnTo>
                  <a:cubicBezTo>
                    <a:pt x="-2316" y="26544"/>
                    <a:pt x="3106" y="11282"/>
                    <a:pt x="17163" y="1442"/>
                  </a:cubicBezTo>
                  <a:cubicBezTo>
                    <a:pt x="19572" y="-165"/>
                    <a:pt x="21179" y="-566"/>
                    <a:pt x="23990" y="1040"/>
                  </a:cubicBezTo>
                  <a:cubicBezTo>
                    <a:pt x="34031" y="7065"/>
                    <a:pt x="44473" y="7065"/>
                    <a:pt x="54514" y="1040"/>
                  </a:cubicBezTo>
                  <a:cubicBezTo>
                    <a:pt x="57125" y="-566"/>
                    <a:pt x="58731" y="-165"/>
                    <a:pt x="60940" y="1241"/>
                  </a:cubicBezTo>
                  <a:cubicBezTo>
                    <a:pt x="73792" y="9876"/>
                    <a:pt x="78010" y="22728"/>
                    <a:pt x="78210" y="37388"/>
                  </a:cubicBezTo>
                  <a:cubicBezTo>
                    <a:pt x="78210" y="40400"/>
                    <a:pt x="78010" y="43412"/>
                    <a:pt x="77809" y="46826"/>
                  </a:cubicBezTo>
                  <a:lnTo>
                    <a:pt x="77809" y="46826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57242226-26FF-054B-C0D1-A8A1BA81421D}"/>
                </a:ext>
              </a:extLst>
            </p:cNvPr>
            <p:cNvSpPr/>
            <p:nvPr/>
          </p:nvSpPr>
          <p:spPr>
            <a:xfrm>
              <a:off x="6040516" y="2702525"/>
              <a:ext cx="32532" cy="41172"/>
            </a:xfrm>
            <a:custGeom>
              <a:avLst/>
              <a:gdLst>
                <a:gd name="connsiteX0" fmla="*/ 0 w 32532"/>
                <a:gd name="connsiteY0" fmla="*/ 20642 h 41172"/>
                <a:gd name="connsiteX1" fmla="*/ 12250 w 32532"/>
                <a:gd name="connsiteY1" fmla="*/ 560 h 41172"/>
                <a:gd name="connsiteX2" fmla="*/ 31930 w 32532"/>
                <a:gd name="connsiteY2" fmla="*/ 12409 h 41172"/>
                <a:gd name="connsiteX3" fmla="*/ 31930 w 32532"/>
                <a:gd name="connsiteY3" fmla="*/ 28675 h 41172"/>
                <a:gd name="connsiteX4" fmla="*/ 15061 w 32532"/>
                <a:gd name="connsiteY4" fmla="*/ 41125 h 41172"/>
                <a:gd name="connsiteX5" fmla="*/ 201 w 32532"/>
                <a:gd name="connsiteY5" fmla="*/ 26064 h 41172"/>
                <a:gd name="connsiteX6" fmla="*/ 201 w 32532"/>
                <a:gd name="connsiteY6" fmla="*/ 20642 h 41172"/>
                <a:gd name="connsiteX7" fmla="*/ 201 w 32532"/>
                <a:gd name="connsiteY7" fmla="*/ 20642 h 41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532" h="41172">
                  <a:moveTo>
                    <a:pt x="0" y="20642"/>
                  </a:moveTo>
                  <a:cubicBezTo>
                    <a:pt x="0" y="8794"/>
                    <a:pt x="3615" y="2970"/>
                    <a:pt x="12250" y="560"/>
                  </a:cubicBezTo>
                  <a:cubicBezTo>
                    <a:pt x="20885" y="-1849"/>
                    <a:pt x="30524" y="3774"/>
                    <a:pt x="31930" y="12409"/>
                  </a:cubicBezTo>
                  <a:cubicBezTo>
                    <a:pt x="32733" y="17630"/>
                    <a:pt x="32733" y="23252"/>
                    <a:pt x="31930" y="28675"/>
                  </a:cubicBezTo>
                  <a:cubicBezTo>
                    <a:pt x="30926" y="36506"/>
                    <a:pt x="23295" y="41727"/>
                    <a:pt x="15061" y="41125"/>
                  </a:cubicBezTo>
                  <a:cubicBezTo>
                    <a:pt x="7229" y="40723"/>
                    <a:pt x="1004" y="34498"/>
                    <a:pt x="201" y="26064"/>
                  </a:cubicBezTo>
                  <a:cubicBezTo>
                    <a:pt x="201" y="24257"/>
                    <a:pt x="201" y="22449"/>
                    <a:pt x="201" y="20642"/>
                  </a:cubicBezTo>
                  <a:lnTo>
                    <a:pt x="201" y="20642"/>
                  </a:lnTo>
                  <a:close/>
                </a:path>
              </a:pathLst>
            </a:custGeom>
            <a:grpFill/>
            <a:ln w="20031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>
                <a:latin typeface="+mn-lt"/>
              </a:endParaRPr>
            </a:p>
          </p:txBody>
        </p:sp>
      </p:grp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4468E97F-C8EB-6A31-FDF7-B1D7038D2A80}"/>
              </a:ext>
            </a:extLst>
          </p:cNvPr>
          <p:cNvSpPr/>
          <p:nvPr/>
        </p:nvSpPr>
        <p:spPr>
          <a:xfrm>
            <a:off x="415925" y="5589588"/>
            <a:ext cx="11483975" cy="68421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63341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dirty="0">
              <a:solidFill>
                <a:schemeClr val="tx1"/>
              </a:solidFill>
            </a:endParaRPr>
          </a:p>
        </p:txBody>
      </p:sp>
      <p:pic>
        <p:nvPicPr>
          <p:cNvPr id="10267" name="Graphic 147">
            <a:extLst>
              <a:ext uri="{FF2B5EF4-FFF2-40B4-BE49-F238E27FC236}">
                <a16:creationId xmlns:a16="http://schemas.microsoft.com/office/drawing/2014/main" id="{9794CD97-E051-17BC-9854-1C56D8BD9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5638800"/>
            <a:ext cx="561975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FCA9009-E274-C69F-5C4C-785BF6DC7B74}"/>
              </a:ext>
            </a:extLst>
          </p:cNvPr>
          <p:cNvSpPr txBox="1">
            <a:spLocks/>
          </p:cNvSpPr>
          <p:nvPr/>
        </p:nvSpPr>
        <p:spPr bwMode="gray">
          <a:xfrm>
            <a:off x="511175" y="296863"/>
            <a:ext cx="11350625" cy="38164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1217613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 kern="1200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defTabSz="1217613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algn="l" defTabSz="1217613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algn="l" defTabSz="1217613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algn="l" defTabSz="1217613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5pPr>
            <a:lvl6pPr marL="457200" algn="l" defTabSz="1217613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6pPr>
            <a:lvl7pPr marL="914400" algn="l" defTabSz="1217613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7pPr>
            <a:lvl8pPr marL="1371600" algn="l" defTabSz="1217613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8pPr>
            <a:lvl9pPr marL="1828800" algn="l" defTabSz="1217613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tx2"/>
                </a:solidFill>
                <a:latin typeface="Trebuchet MS" panose="020B0603020202020204" pitchFamily="34" charset="0"/>
              </a:defRPr>
            </a:lvl9pPr>
          </a:lstStyle>
          <a:p>
            <a:pPr defTabSz="1218786" eaLnBrk="1" fontAlgn="auto" hangingPunct="1">
              <a:spcAft>
                <a:spcPts val="0"/>
              </a:spcAft>
              <a:defRPr/>
            </a:pPr>
            <a:r>
              <a:rPr lang="en-US" sz="3100" dirty="0"/>
              <a:t>OVERSEAS DIRECT INVESTMENT – KEY Considerations (2/2)</a:t>
            </a:r>
            <a:endParaRPr lang="en-IN" sz="3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>
            <a:extLst>
              <a:ext uri="{FF2B5EF4-FFF2-40B4-BE49-F238E27FC236}">
                <a16:creationId xmlns:a16="http://schemas.microsoft.com/office/drawing/2014/main" id="{5115BDEC-3C0E-E58D-3EC2-605E2EF79CB4}"/>
              </a:ext>
            </a:extLst>
          </p:cNvPr>
          <p:cNvSpPr/>
          <p:nvPr/>
        </p:nvSpPr>
        <p:spPr>
          <a:xfrm>
            <a:off x="10190163" y="-476250"/>
            <a:ext cx="3976687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33" b="1" dirty="0">
              <a:solidFill>
                <a:srgbClr val="404040"/>
              </a:solidFill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1E2E276-0B8F-2739-7D2B-C52B33E25A59}"/>
              </a:ext>
            </a:extLst>
          </p:cNvPr>
          <p:cNvSpPr/>
          <p:nvPr/>
        </p:nvSpPr>
        <p:spPr>
          <a:xfrm>
            <a:off x="6715125" y="-614363"/>
            <a:ext cx="1627188" cy="5286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9D2F3A1-6A79-028D-7F83-D487EE1CAE71}"/>
              </a:ext>
            </a:extLst>
          </p:cNvPr>
          <p:cNvSpPr/>
          <p:nvPr/>
        </p:nvSpPr>
        <p:spPr>
          <a:xfrm>
            <a:off x="8620125" y="-558800"/>
            <a:ext cx="1628775" cy="5270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786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IN" sz="1333" b="1" dirty="0">
              <a:solidFill>
                <a:srgbClr val="404040"/>
              </a:solidFill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9795BB32-4863-4832-4C02-3EE979155D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19448359"/>
              </p:ext>
            </p:extLst>
          </p:nvPr>
        </p:nvGraphicFramePr>
        <p:xfrm>
          <a:off x="633047" y="739181"/>
          <a:ext cx="11148321" cy="5395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8" name="Graphic 32" descr="Open book with solid fill">
            <a:extLst>
              <a:ext uri="{FF2B5EF4-FFF2-40B4-BE49-F238E27FC236}">
                <a16:creationId xmlns:a16="http://schemas.microsoft.com/office/drawing/2014/main" id="{82E7D5B0-6537-5A1C-29D8-AED391859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370" y="1160461"/>
            <a:ext cx="486000" cy="4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Graphic 33" descr="Money with solid fill">
            <a:extLst>
              <a:ext uri="{FF2B5EF4-FFF2-40B4-BE49-F238E27FC236}">
                <a16:creationId xmlns:a16="http://schemas.microsoft.com/office/drawing/2014/main" id="{B9348562-DD7F-2363-EA49-418AB1767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070" y="2133990"/>
            <a:ext cx="486000" cy="487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Graphic 35" descr="Board Of Directors with solid fill">
            <a:extLst>
              <a:ext uri="{FF2B5EF4-FFF2-40B4-BE49-F238E27FC236}">
                <a16:creationId xmlns:a16="http://schemas.microsoft.com/office/drawing/2014/main" id="{ABCC8993-4DE7-1EED-F6FD-69B04AE63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86" y="5179970"/>
            <a:ext cx="486000" cy="4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A13FB1-655C-DAD5-B110-5C332E4E93D4}"/>
              </a:ext>
            </a:extLst>
          </p:cNvPr>
          <p:cNvSpPr txBox="1">
            <a:spLocks/>
          </p:cNvSpPr>
          <p:nvPr/>
        </p:nvSpPr>
        <p:spPr bwMode="gray">
          <a:xfrm>
            <a:off x="511175" y="296863"/>
            <a:ext cx="11350625" cy="44291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 defTabSz="1218786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467" b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IN" sz="3470" dirty="0"/>
              <a:t>OVERSEAS TAX STRUCTURES – KEY CONSIDERATIONS</a:t>
            </a:r>
          </a:p>
        </p:txBody>
      </p:sp>
      <p:pic>
        <p:nvPicPr>
          <p:cNvPr id="4" name="Graphic 3" descr="Call center with solid fill">
            <a:extLst>
              <a:ext uri="{FF2B5EF4-FFF2-40B4-BE49-F238E27FC236}">
                <a16:creationId xmlns:a16="http://schemas.microsoft.com/office/drawing/2014/main" id="{8E0AA3E6-0F22-2C36-38FD-72FBB6F27A8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521842" y="3167109"/>
            <a:ext cx="486000" cy="486000"/>
          </a:xfrm>
          <a:prstGeom prst="rect">
            <a:avLst/>
          </a:prstGeom>
        </p:spPr>
      </p:pic>
      <p:pic>
        <p:nvPicPr>
          <p:cNvPr id="6" name="Graphic 5" descr="Airplane with solid fill">
            <a:extLst>
              <a:ext uri="{FF2B5EF4-FFF2-40B4-BE49-F238E27FC236}">
                <a16:creationId xmlns:a16="http://schemas.microsoft.com/office/drawing/2014/main" id="{7B97AFFB-D59B-DE79-9BFC-C1BAA513FFD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384070" y="4187670"/>
            <a:ext cx="486000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018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336F2-4E69-C0E6-7EB9-A1F93CD01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296863"/>
            <a:ext cx="11350625" cy="393954"/>
          </a:xfrm>
        </p:spPr>
        <p:txBody>
          <a:bodyPr/>
          <a:lstStyle/>
          <a:p>
            <a:pPr defTabSz="1218786" eaLnBrk="1" fontAlgn="auto" hangingPunct="1">
              <a:spcAft>
                <a:spcPts val="0"/>
              </a:spcAft>
              <a:defRPr/>
            </a:pPr>
            <a:r>
              <a:rPr lang="en-US" sz="3200" dirty="0"/>
              <a:t>Case 1  -  group on global acquisition spree (1/2)</a:t>
            </a:r>
            <a:endParaRPr lang="en-IN" sz="3200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6FC1F4C-C3E1-56C2-9E4D-89F51323C88D}"/>
              </a:ext>
            </a:extLst>
          </p:cNvPr>
          <p:cNvGrpSpPr/>
          <p:nvPr/>
        </p:nvGrpSpPr>
        <p:grpSpPr>
          <a:xfrm>
            <a:off x="2068287" y="1159558"/>
            <a:ext cx="1747836" cy="668760"/>
            <a:chOff x="1350833" y="978031"/>
            <a:chExt cx="1747836" cy="66876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F1E336E-9511-2EE0-D071-09D9CEA41CD6}"/>
                </a:ext>
              </a:extLst>
            </p:cNvPr>
            <p:cNvSpPr/>
            <p:nvPr/>
          </p:nvSpPr>
          <p:spPr>
            <a:xfrm>
              <a:off x="1377062" y="978031"/>
              <a:ext cx="1706385" cy="668760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5CCDC0-C189-D6FF-83FB-F66AE180F473}"/>
                </a:ext>
              </a:extLst>
            </p:cNvPr>
            <p:cNvSpPr txBox="1"/>
            <p:nvPr/>
          </p:nvSpPr>
          <p:spPr>
            <a:xfrm>
              <a:off x="1350833" y="1128274"/>
              <a:ext cx="1747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000" b="1" dirty="0"/>
                <a:t>I Co.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86BCFC-8DA6-3ECB-82F7-ECD8767BB9A0}"/>
              </a:ext>
            </a:extLst>
          </p:cNvPr>
          <p:cNvCxnSpPr>
            <a:cxnSpLocks/>
          </p:cNvCxnSpPr>
          <p:nvPr/>
        </p:nvCxnSpPr>
        <p:spPr>
          <a:xfrm flipH="1">
            <a:off x="2942204" y="2001267"/>
            <a:ext cx="1" cy="34186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7ED5BA4-DF6F-1FC0-CCD6-F28F4F1EAF4B}"/>
              </a:ext>
            </a:extLst>
          </p:cNvPr>
          <p:cNvGrpSpPr/>
          <p:nvPr/>
        </p:nvGrpSpPr>
        <p:grpSpPr>
          <a:xfrm>
            <a:off x="2293635" y="5641983"/>
            <a:ext cx="1297139" cy="556519"/>
            <a:chOff x="3221087" y="5323450"/>
            <a:chExt cx="1297139" cy="556519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FC57A3E-6609-F7C8-0897-D9993EEA5D6B}"/>
                </a:ext>
              </a:extLst>
            </p:cNvPr>
            <p:cNvSpPr/>
            <p:nvPr/>
          </p:nvSpPr>
          <p:spPr>
            <a:xfrm>
              <a:off x="3329569" y="5323450"/>
              <a:ext cx="1080177" cy="556519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F5F7A08-9B7E-B2E0-0DDF-481A1F3125F3}"/>
                </a:ext>
              </a:extLst>
            </p:cNvPr>
            <p:cNvSpPr txBox="1"/>
            <p:nvPr/>
          </p:nvSpPr>
          <p:spPr>
            <a:xfrm>
              <a:off x="3221087" y="5415790"/>
              <a:ext cx="12971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</a:t>
              </a:r>
              <a:r>
                <a:rPr lang="en-IN" sz="2000" b="1" dirty="0"/>
                <a:t> Co.</a:t>
              </a:r>
            </a:p>
          </p:txBody>
        </p:sp>
      </p:grp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ED80E28-4FC5-8F36-62A3-3DD9B6F66CE0}"/>
              </a:ext>
            </a:extLst>
          </p:cNvPr>
          <p:cNvSpPr/>
          <p:nvPr/>
        </p:nvSpPr>
        <p:spPr>
          <a:xfrm>
            <a:off x="5639095" y="1114310"/>
            <a:ext cx="5958037" cy="4308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Objectives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02213616-884A-D781-6BE6-271AB023CD23}"/>
              </a:ext>
            </a:extLst>
          </p:cNvPr>
          <p:cNvSpPr/>
          <p:nvPr/>
        </p:nvSpPr>
        <p:spPr>
          <a:xfrm>
            <a:off x="5644055" y="1576834"/>
            <a:ext cx="5953077" cy="84886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 algn="just" defTabSz="1155700" eaLnBrk="1" fontAlgn="auto" hangingPunct="1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Continued global acquisitions</a:t>
            </a:r>
          </a:p>
          <a:p>
            <a:pPr marL="177800" indent="-177800" algn="just" defTabSz="1155700" eaLnBrk="1" fontAlgn="auto" hangingPunct="1">
              <a:lnSpc>
                <a:spcPct val="90000"/>
              </a:lnSpc>
              <a:spcAft>
                <a:spcPct val="350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Stable jurisdiction for funds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4DC25B-CF6C-17EF-7E88-9FF9F03662BA}"/>
              </a:ext>
            </a:extLst>
          </p:cNvPr>
          <p:cNvSpPr/>
          <p:nvPr/>
        </p:nvSpPr>
        <p:spPr>
          <a:xfrm>
            <a:off x="5639095" y="2651010"/>
            <a:ext cx="5958037" cy="43088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Direct Acquisition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4CFBE8C-38D2-D081-8FD3-682952C31DF2}"/>
              </a:ext>
            </a:extLst>
          </p:cNvPr>
          <p:cNvSpPr/>
          <p:nvPr/>
        </p:nvSpPr>
        <p:spPr>
          <a:xfrm>
            <a:off x="5644055" y="3113533"/>
            <a:ext cx="5953077" cy="3447604"/>
          </a:xfrm>
          <a:prstGeom prst="roundRect">
            <a:avLst>
              <a:gd name="adj" fmla="val 6385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Australian company would be subjected to corporate tax at 25% in Australia.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Tax paid income can be up streamed to India as dividend without any Australian withholding tax (being franked dividends)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Dividend received in India from Australia shall be taxable in India at 25.17%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Therefore, effective tax on profit upstreaming shall be 25.17%. </a:t>
            </a:r>
          </a:p>
        </p:txBody>
      </p:sp>
      <p:pic>
        <p:nvPicPr>
          <p:cNvPr id="63" name="Picture 2">
            <a:extLst>
              <a:ext uri="{FF2B5EF4-FFF2-40B4-BE49-F238E27FC236}">
                <a16:creationId xmlns:a16="http://schemas.microsoft.com/office/drawing/2014/main" id="{881C3894-D16F-5B29-AE63-9C7A1DC6E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51" y="4155040"/>
            <a:ext cx="876229" cy="84553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3" descr="Flag of India Tiranga; Tricolour, Proportion 2:3, Flag of India. indian flag stock illustrations">
            <a:extLst>
              <a:ext uri="{FF2B5EF4-FFF2-40B4-BE49-F238E27FC236}">
                <a16:creationId xmlns:a16="http://schemas.microsoft.com/office/drawing/2014/main" id="{1BDD5F70-C774-0789-6042-5D22838C1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681" y="2346444"/>
            <a:ext cx="722768" cy="52857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87C52BC8-D0E6-194F-0318-31CD08CF5A9E}"/>
              </a:ext>
            </a:extLst>
          </p:cNvPr>
          <p:cNvSpPr txBox="1"/>
          <p:nvPr/>
        </p:nvSpPr>
        <p:spPr>
          <a:xfrm>
            <a:off x="742155" y="2922294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India</a:t>
            </a:r>
            <a:endParaRPr lang="en-IN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0CEBB69-4AF1-C906-48BC-93C35063B163}"/>
              </a:ext>
            </a:extLst>
          </p:cNvPr>
          <p:cNvSpPr txBox="1"/>
          <p:nvPr/>
        </p:nvSpPr>
        <p:spPr>
          <a:xfrm>
            <a:off x="578526" y="4894717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Australia</a:t>
            </a:r>
            <a:endParaRPr lang="en-IN" dirty="0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404CFD9A-E2DD-CD55-37B9-7CAD7B27364D}"/>
              </a:ext>
            </a:extLst>
          </p:cNvPr>
          <p:cNvCxnSpPr>
            <a:cxnSpLocks/>
          </p:cNvCxnSpPr>
          <p:nvPr/>
        </p:nvCxnSpPr>
        <p:spPr>
          <a:xfrm>
            <a:off x="564458" y="3622635"/>
            <a:ext cx="443809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9963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886BCFC-8DA6-3ECB-82F7-ECD8767BB9A0}"/>
              </a:ext>
            </a:extLst>
          </p:cNvPr>
          <p:cNvCxnSpPr>
            <a:cxnSpLocks/>
          </p:cNvCxnSpPr>
          <p:nvPr/>
        </p:nvCxnSpPr>
        <p:spPr>
          <a:xfrm flipH="1">
            <a:off x="3043349" y="2061044"/>
            <a:ext cx="1" cy="1224000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3F4336F2-4E69-C0E6-7EB9-A1F93CD016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175" y="296863"/>
            <a:ext cx="11350625" cy="393954"/>
          </a:xfrm>
        </p:spPr>
        <p:txBody>
          <a:bodyPr/>
          <a:lstStyle/>
          <a:p>
            <a:pPr defTabSz="1218786" eaLnBrk="1" fontAlgn="auto" hangingPunct="1">
              <a:spcAft>
                <a:spcPts val="0"/>
              </a:spcAft>
              <a:defRPr/>
            </a:pPr>
            <a:r>
              <a:rPr lang="en-US" sz="3200" dirty="0"/>
              <a:t>Case 1  -  group on global acquisition spree (2/2)</a:t>
            </a:r>
            <a:endParaRPr lang="en-IN" sz="3200" dirty="0"/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6FC1F4C-C3E1-56C2-9E4D-89F51323C88D}"/>
              </a:ext>
            </a:extLst>
          </p:cNvPr>
          <p:cNvGrpSpPr/>
          <p:nvPr/>
        </p:nvGrpSpPr>
        <p:grpSpPr>
          <a:xfrm>
            <a:off x="2169433" y="1159558"/>
            <a:ext cx="1747836" cy="668760"/>
            <a:chOff x="1350833" y="978031"/>
            <a:chExt cx="1747836" cy="668760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F1E336E-9511-2EE0-D071-09D9CEA41CD6}"/>
                </a:ext>
              </a:extLst>
            </p:cNvPr>
            <p:cNvSpPr/>
            <p:nvPr/>
          </p:nvSpPr>
          <p:spPr>
            <a:xfrm>
              <a:off x="1377062" y="978031"/>
              <a:ext cx="1706385" cy="668760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5CCDC0-C189-D6FF-83FB-F66AE180F473}"/>
                </a:ext>
              </a:extLst>
            </p:cNvPr>
            <p:cNvSpPr txBox="1"/>
            <p:nvPr/>
          </p:nvSpPr>
          <p:spPr>
            <a:xfrm>
              <a:off x="1350833" y="1128274"/>
              <a:ext cx="17478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2000" b="1" dirty="0"/>
                <a:t>I Co.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7ED5BA4-DF6F-1FC0-CCD6-F28F4F1EAF4B}"/>
              </a:ext>
            </a:extLst>
          </p:cNvPr>
          <p:cNvGrpSpPr/>
          <p:nvPr/>
        </p:nvGrpSpPr>
        <p:grpSpPr>
          <a:xfrm>
            <a:off x="2394781" y="5641983"/>
            <a:ext cx="1297139" cy="556519"/>
            <a:chOff x="3221087" y="5323450"/>
            <a:chExt cx="1297139" cy="556519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2FC57A3E-6609-F7C8-0897-D9993EEA5D6B}"/>
                </a:ext>
              </a:extLst>
            </p:cNvPr>
            <p:cNvSpPr/>
            <p:nvPr/>
          </p:nvSpPr>
          <p:spPr>
            <a:xfrm>
              <a:off x="3329569" y="5323450"/>
              <a:ext cx="1080177" cy="556519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F5F7A08-9B7E-B2E0-0DDF-481A1F3125F3}"/>
                </a:ext>
              </a:extLst>
            </p:cNvPr>
            <p:cNvSpPr txBox="1"/>
            <p:nvPr/>
          </p:nvSpPr>
          <p:spPr>
            <a:xfrm>
              <a:off x="3221087" y="5415790"/>
              <a:ext cx="129713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</a:t>
              </a:r>
              <a:r>
                <a:rPr lang="en-IN" sz="2000" b="1" dirty="0"/>
                <a:t> Co.</a:t>
              </a:r>
            </a:p>
          </p:txBody>
        </p:sp>
      </p:grp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B4DC25B-CF6C-17EF-7E88-9FF9F03662BA}"/>
              </a:ext>
            </a:extLst>
          </p:cNvPr>
          <p:cNvSpPr/>
          <p:nvPr/>
        </p:nvSpPr>
        <p:spPr>
          <a:xfrm>
            <a:off x="5637600" y="1116000"/>
            <a:ext cx="5958000" cy="66876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bg1"/>
                </a:solidFill>
              </a:rPr>
              <a:t>Acquisition through Singapore Subsidiary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4CFBE8C-38D2-D081-8FD3-682952C31DF2}"/>
              </a:ext>
            </a:extLst>
          </p:cNvPr>
          <p:cNvSpPr/>
          <p:nvPr/>
        </p:nvSpPr>
        <p:spPr>
          <a:xfrm>
            <a:off x="5622100" y="1828318"/>
            <a:ext cx="5958000" cy="4614682"/>
          </a:xfrm>
          <a:prstGeom prst="roundRect">
            <a:avLst>
              <a:gd name="adj" fmla="val 3641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Australian company would be subjected to corporate tax at 25% in Australia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Tax paid income can be up streamed to Singapore without any Australian withholding tax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Dividend received in Singapore shall be exempt u/s 13(8) of Singapore tax law, having suffered Australian tax at more than 15%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The accumulated funds at Singapore level can be used for future acquisitions</a:t>
            </a:r>
          </a:p>
          <a:p>
            <a:pPr marL="177800" indent="-177800" defTabSz="1155700" eaLnBrk="1" fontAlgn="auto" hangingPunct="1">
              <a:lnSpc>
                <a:spcPts val="216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chemeClr val="tx1"/>
                </a:solidFill>
              </a:rPr>
              <a:t>The dividend upstreaming from Singapore to India can be timed based on business considerations</a:t>
            </a:r>
          </a:p>
        </p:txBody>
      </p:sp>
      <p:pic>
        <p:nvPicPr>
          <p:cNvPr id="54" name="Picture 2">
            <a:extLst>
              <a:ext uri="{FF2B5EF4-FFF2-40B4-BE49-F238E27FC236}">
                <a16:creationId xmlns:a16="http://schemas.microsoft.com/office/drawing/2014/main" id="{37F5F0D4-62DD-848F-DE14-A40B4D39E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99" y="4981602"/>
            <a:ext cx="876229" cy="84553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4" descr="Flag of India Tiranga; Tricolour, Proportion 2:3, Flag of India. indian flag stock illustrations">
            <a:extLst>
              <a:ext uri="{FF2B5EF4-FFF2-40B4-BE49-F238E27FC236}">
                <a16:creationId xmlns:a16="http://schemas.microsoft.com/office/drawing/2014/main" id="{11725981-4FC3-0E73-323B-E61745DB8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29" y="1710061"/>
            <a:ext cx="722768" cy="528574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A7B07398-124E-088D-1D74-ECA9FA3ECD20}"/>
              </a:ext>
            </a:extLst>
          </p:cNvPr>
          <p:cNvSpPr txBox="1"/>
          <p:nvPr/>
        </p:nvSpPr>
        <p:spPr>
          <a:xfrm>
            <a:off x="792307" y="2285911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India</a:t>
            </a:r>
            <a:endParaRPr lang="en-IN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73AA66-6524-4F62-8521-5DF560E90523}"/>
              </a:ext>
            </a:extLst>
          </p:cNvPr>
          <p:cNvSpPr txBox="1"/>
          <p:nvPr/>
        </p:nvSpPr>
        <p:spPr>
          <a:xfrm>
            <a:off x="632678" y="5721279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Australia</a:t>
            </a:r>
            <a:endParaRPr lang="en-IN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6246146-55A5-4BFB-6B9B-E030F9B8A2C0}"/>
              </a:ext>
            </a:extLst>
          </p:cNvPr>
          <p:cNvCxnSpPr>
            <a:cxnSpLocks/>
          </p:cNvCxnSpPr>
          <p:nvPr/>
        </p:nvCxnSpPr>
        <p:spPr>
          <a:xfrm>
            <a:off x="576406" y="2834844"/>
            <a:ext cx="443809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00D3D6-0E0F-A60C-1432-5630061B83A2}"/>
              </a:ext>
            </a:extLst>
          </p:cNvPr>
          <p:cNvGrpSpPr/>
          <p:nvPr/>
        </p:nvGrpSpPr>
        <p:grpSpPr>
          <a:xfrm>
            <a:off x="2277889" y="3519493"/>
            <a:ext cx="1639380" cy="556519"/>
            <a:chOff x="2434311" y="3446618"/>
            <a:chExt cx="2343630" cy="55651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57FC549-2B6B-88C2-056F-F24100EE71E5}"/>
                </a:ext>
              </a:extLst>
            </p:cNvPr>
            <p:cNvSpPr/>
            <p:nvPr/>
          </p:nvSpPr>
          <p:spPr>
            <a:xfrm>
              <a:off x="2597794" y="3446618"/>
              <a:ext cx="1951630" cy="556519"/>
            </a:xfrm>
            <a:prstGeom prst="roundRect">
              <a:avLst/>
            </a:prstGeom>
            <a:solidFill>
              <a:srgbClr val="B70E29">
                <a:alpha val="40000"/>
              </a:srgbClr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>
                <a:solidFill>
                  <a:schemeClr val="bg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C51D5EA-3245-EF74-1C3C-450D05368904}"/>
                </a:ext>
              </a:extLst>
            </p:cNvPr>
            <p:cNvSpPr txBox="1"/>
            <p:nvPr/>
          </p:nvSpPr>
          <p:spPr>
            <a:xfrm>
              <a:off x="2434311" y="3510512"/>
              <a:ext cx="234363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S Co.</a:t>
              </a:r>
              <a:endParaRPr lang="en-IN" sz="2000" b="1" dirty="0"/>
            </a:p>
          </p:txBody>
        </p:sp>
      </p:grp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68E8302-6A7A-4E36-68F7-329FC7E2269C}"/>
              </a:ext>
            </a:extLst>
          </p:cNvPr>
          <p:cNvCxnSpPr>
            <a:cxnSpLocks/>
          </p:cNvCxnSpPr>
          <p:nvPr/>
        </p:nvCxnSpPr>
        <p:spPr>
          <a:xfrm>
            <a:off x="3043349" y="4337080"/>
            <a:ext cx="0" cy="1043066"/>
          </a:xfrm>
          <a:prstGeom prst="line">
            <a:avLst/>
          </a:prstGeom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6" name="Picture 15" descr="Flag of Singapore - Wikipedia">
            <a:extLst>
              <a:ext uri="{FF2B5EF4-FFF2-40B4-BE49-F238E27FC236}">
                <a16:creationId xmlns:a16="http://schemas.microsoft.com/office/drawing/2014/main" id="{BB61C9C1-192E-56F0-D262-33A372DB8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25" y="3430430"/>
            <a:ext cx="671776" cy="485988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29EA53-EF8B-27AE-B76D-78639A34506F}"/>
              </a:ext>
            </a:extLst>
          </p:cNvPr>
          <p:cNvSpPr txBox="1"/>
          <p:nvPr/>
        </p:nvSpPr>
        <p:spPr>
          <a:xfrm>
            <a:off x="566237" y="3984600"/>
            <a:ext cx="1192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Singapore</a:t>
            </a:r>
            <a:endParaRPr lang="en-IN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829EDAA-12B0-7397-6AA4-E61DD033D392}"/>
              </a:ext>
            </a:extLst>
          </p:cNvPr>
          <p:cNvCxnSpPr>
            <a:cxnSpLocks/>
          </p:cNvCxnSpPr>
          <p:nvPr/>
        </p:nvCxnSpPr>
        <p:spPr>
          <a:xfrm>
            <a:off x="576406" y="4731639"/>
            <a:ext cx="443809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6661755"/>
      </p:ext>
    </p:extLst>
  </p:cSld>
  <p:clrMapOvr>
    <a:masterClrMapping/>
  </p:clrMapOvr>
</p:sld>
</file>

<file path=ppt/theme/theme1.xml><?xml version="1.0" encoding="utf-8"?>
<a:theme xmlns:a="http://schemas.openxmlformats.org/drawingml/2006/main" name="16x9 Wide Screen Template">
  <a:themeElements>
    <a:clrScheme name="BDO original colour palette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16x9 Wide Screen Template">
  <a:themeElements>
    <a:clrScheme name="BDO original colour palette 2017">
      <a:dk1>
        <a:srgbClr val="404040"/>
      </a:dk1>
      <a:lt1>
        <a:srgbClr val="FFFFFF"/>
      </a:lt1>
      <a:dk2>
        <a:srgbClr val="ED1A3B"/>
      </a:dk2>
      <a:lt2>
        <a:srgbClr val="218F8B"/>
      </a:lt2>
      <a:accent1>
        <a:srgbClr val="02A5E2"/>
      </a:accent1>
      <a:accent2>
        <a:srgbClr val="DF8639"/>
      </a:accent2>
      <a:accent3>
        <a:srgbClr val="98002E"/>
      </a:accent3>
      <a:accent4>
        <a:srgbClr val="657C91"/>
      </a:accent4>
      <a:accent5>
        <a:srgbClr val="E7E7E7"/>
      </a:accent5>
      <a:accent6>
        <a:srgbClr val="FFFFFF"/>
      </a:accent6>
      <a:hlink>
        <a:srgbClr val="FFFFFF"/>
      </a:hlink>
      <a:folHlink>
        <a:srgbClr val="FFFFFF"/>
      </a:folHlink>
    </a:clrScheme>
    <a:fontScheme name="BDO Template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A3C7933C4E04488A944DFA2B68DA85" ma:contentTypeVersion="9" ma:contentTypeDescription="Create a new document." ma:contentTypeScope="" ma:versionID="1620758e92df12591011568b8e356a93">
  <xsd:schema xmlns:xsd="http://www.w3.org/2001/XMLSchema" xmlns:xs="http://www.w3.org/2001/XMLSchema" xmlns:p="http://schemas.microsoft.com/office/2006/metadata/properties" xmlns:ns3="c6ca5ee3-e25c-426a-bb16-ecd96d991e59" xmlns:ns4="3f0ba524-f6d8-4b93-a792-9d4d72d67b78" targetNamespace="http://schemas.microsoft.com/office/2006/metadata/properties" ma:root="true" ma:fieldsID="34e2cf48480e71b8d466a26454111bf5" ns3:_="" ns4:_="">
    <xsd:import namespace="c6ca5ee3-e25c-426a-bb16-ecd96d991e59"/>
    <xsd:import namespace="3f0ba524-f6d8-4b93-a792-9d4d72d67b7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6ca5ee3-e25c-426a-bb16-ecd96d991e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0ba524-f6d8-4b93-a792-9d4d72d67b7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6ca5ee3-e25c-426a-bb16-ecd96d991e59" xsi:nil="true"/>
  </documentManagement>
</p:properties>
</file>

<file path=customXml/itemProps1.xml><?xml version="1.0" encoding="utf-8"?>
<ds:datastoreItem xmlns:ds="http://schemas.openxmlformats.org/officeDocument/2006/customXml" ds:itemID="{1A139367-C352-4454-B940-41ED184634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6ca5ee3-e25c-426a-bb16-ecd96d991e59"/>
    <ds:schemaRef ds:uri="3f0ba524-f6d8-4b93-a792-9d4d72d67b7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438825-21EE-43FA-AFF5-F61C35F4B1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9AE92D0-7F44-40C9-A084-6921C723F487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3f0ba524-f6d8-4b93-a792-9d4d72d67b78"/>
    <ds:schemaRef ds:uri="c6ca5ee3-e25c-426a-bb16-ecd96d991e59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9030</TotalTime>
  <Words>852</Words>
  <Application>Microsoft Office PowerPoint</Application>
  <PresentationFormat>Widescreen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Trebuchet MS</vt:lpstr>
      <vt:lpstr>Wingdings 3</vt:lpstr>
      <vt:lpstr>16x9 Wide Screen Template</vt:lpstr>
      <vt:lpstr>1_16x9 Wide Screen Template</vt:lpstr>
      <vt:lpstr>PowerPoint Presentation</vt:lpstr>
      <vt:lpstr>Agenda</vt:lpstr>
      <vt:lpstr>PowerPoint Presentation</vt:lpstr>
      <vt:lpstr>PowerPoint Presentation</vt:lpstr>
      <vt:lpstr>OVERSEAS DIRECT INVESTMENT – KEY Considerations (1/2)</vt:lpstr>
      <vt:lpstr>PowerPoint Presentation</vt:lpstr>
      <vt:lpstr>PowerPoint Presentation</vt:lpstr>
      <vt:lpstr>Case 1  -  group on global acquisition spree (1/2)</vt:lpstr>
      <vt:lpstr>Case 1  -  group on global acquisition spree (2/2)</vt:lpstr>
      <vt:lpstr>Case 2 - company INVOLVED in Trading  (1/2)</vt:lpstr>
      <vt:lpstr>Case 2 - company Involved in trading (2/2)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THE DATE</dc:title>
  <dc:creator>Sugandh Dhingra</dc:creator>
  <cp:lastModifiedBy>Nabin Ballodia</cp:lastModifiedBy>
  <cp:revision>38</cp:revision>
  <cp:lastPrinted>2023-12-22T11:45:42Z</cp:lastPrinted>
  <dcterms:created xsi:type="dcterms:W3CDTF">2023-04-06T07:55:52Z</dcterms:created>
  <dcterms:modified xsi:type="dcterms:W3CDTF">2023-12-22T12:59:28Z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0x0101004CA3C7933C4E04488A944DFA2B68DA85</vt:lpwstr>
  </property>
</Properties>
</file>